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notesMasterIdLst>
    <p:notesMasterId r:id="rId26"/>
  </p:notesMasterIdLst>
  <p:sldIdLst>
    <p:sldId id="256" r:id="rId5"/>
    <p:sldId id="398" r:id="rId6"/>
    <p:sldId id="399" r:id="rId7"/>
    <p:sldId id="266" r:id="rId8"/>
    <p:sldId id="281" r:id="rId9"/>
    <p:sldId id="363" r:id="rId10"/>
    <p:sldId id="344" r:id="rId11"/>
    <p:sldId id="364" r:id="rId12"/>
    <p:sldId id="365" r:id="rId13"/>
    <p:sldId id="366" r:id="rId14"/>
    <p:sldId id="397" r:id="rId15"/>
    <p:sldId id="391" r:id="rId16"/>
    <p:sldId id="368" r:id="rId17"/>
    <p:sldId id="369" r:id="rId18"/>
    <p:sldId id="371" r:id="rId19"/>
    <p:sldId id="372" r:id="rId20"/>
    <p:sldId id="396" r:id="rId21"/>
    <p:sldId id="392" r:id="rId22"/>
    <p:sldId id="393" r:id="rId23"/>
    <p:sldId id="394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16"/>
    <p:restoredTop sz="86940"/>
  </p:normalViewPr>
  <p:slideViewPr>
    <p:cSldViewPr snapToGrid="0" snapToObjects="1" showGuides="1">
      <p:cViewPr varScale="1">
        <p:scale>
          <a:sx n="66" d="100"/>
          <a:sy n="66" d="100"/>
        </p:scale>
        <p:origin x="224" y="8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9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5F6E4-FF39-CF4E-8165-B8BE482D24DA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86CC9-2702-9B4D-A8FF-4FAF8D1905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1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6CC9-2702-9B4D-A8FF-4FAF8D1905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3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222222"/>
                </a:solidFill>
                <a:effectLst/>
                <a:latin typeface="Belleza"/>
              </a:rPr>
              <a:t>Cortex-A: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Belleza"/>
              </a:rPr>
              <a:t> built for advanced operating systems and exhibits the highest possible performance;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222222"/>
                </a:solidFill>
                <a:effectLst/>
                <a:latin typeface="Belleza"/>
              </a:rPr>
              <a:t>Cortex-R: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Belleza"/>
              </a:rPr>
              <a:t> caters perfectly to the needs of real-time applications and provides its users with the fastest response times;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222222"/>
                </a:solidFill>
                <a:effectLst/>
                <a:latin typeface="Belleza"/>
              </a:rPr>
              <a:t>Cortex-M: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Belleza"/>
              </a:rPr>
              <a:t> mainly built for microcontrollers;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The Cortex-A category of processors is dedicated to Linux and Android devices. Any devices – starting from smartwatches and tablets and continuing with networking equipment – can be supported by Cortex-A processors.</a:t>
            </a:r>
          </a:p>
          <a:p>
            <a:endParaRPr lang="en-US" dirty="0"/>
          </a:p>
          <a:p>
            <a:r>
              <a:rPr lang="en-US" dirty="0"/>
              <a:t>RPi4: Cortex A-53</a:t>
            </a:r>
          </a:p>
          <a:p>
            <a:r>
              <a:rPr lang="en-US" dirty="0"/>
              <a:t>iPhone: Cortex A-9</a:t>
            </a:r>
          </a:p>
          <a:p>
            <a:r>
              <a:rPr lang="en-US" dirty="0"/>
              <a:t>Ring Doorbell Cortex A-5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6CC9-2702-9B4D-A8FF-4FAF8D1905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90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Lato" panose="020F0502020204030204" pitchFamily="34" charset="0"/>
              </a:rPr>
              <a:t>Most A64 instructions operate on registers. The architecture provides 31 general purpose registers. Each register can be used as a 64-bit X register (X0..X30), or as a 32-bit W register (W0..W30).</a:t>
            </a:r>
          </a:p>
          <a:p>
            <a:endParaRPr lang="en-US" b="0" i="0" u="none" strike="noStrike" dirty="0">
              <a:effectLst/>
              <a:latin typeface="Lato" panose="020F0502020204030204" pitchFamily="34" charset="0"/>
            </a:endParaRPr>
          </a:p>
          <a:p>
            <a:r>
              <a:rPr lang="en-US" b="0" i="0" u="none" strike="noStrike" dirty="0">
                <a:effectLst/>
                <a:latin typeface="Lato" panose="020F0502020204030203" pitchFamily="34" charset="0"/>
              </a:rPr>
              <a:t>In AArch64 state, the Link Register (LR) stores the return address when a subroutine call is made. It can also be used as a general-purpose register if the return address is stored on the stack. </a:t>
            </a:r>
            <a:endParaRPr lang="en-US" b="0" i="0" u="none" strike="noStrike" dirty="0">
              <a:effectLst/>
              <a:latin typeface="Lato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6CC9-2702-9B4D-A8FF-4FAF8D1905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5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6CC9-2702-9B4D-A8FF-4FAF8D1905E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7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6CC9-2702-9B4D-A8FF-4FAF8D1905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1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6CC9-2702-9B4D-A8FF-4FAF8D1905E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4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we.mitre.org/data/definitions/121.html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Weird_machine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10.3.141.1/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rm.com/documentation/den0024/a/ARMv8-Registers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ece.utexas.edu/~valvano/EE345M/Arm_EE382N_4.pdf" TargetMode="External"/><Relationship Id="rId2" Type="http://schemas.openxmlformats.org/officeDocument/2006/relationships/hyperlink" Target="https://developer.arm.com/documentation/102374/0100/Procedure-Call-Standard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blog.perfect.blue/ROPing-on-Aarch64" TargetMode="External"/><Relationship Id="rId5" Type="http://schemas.openxmlformats.org/officeDocument/2006/relationships/hyperlink" Target="https://ctf101.org/binary-exploitation/return-oriented-programming/" TargetMode="External"/><Relationship Id="rId4" Type="http://schemas.openxmlformats.org/officeDocument/2006/relationships/hyperlink" Target="https://cwe.mitre.org/data/definitions/121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en.wikipedia.org/wiki/ARM_architecture_famil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en.wikipedia.org/wiki/Reduced_instruction_set_comput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rm.com/documentation/102374/0100/Procedure-Call-Standard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3020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Pwn</a:t>
            </a:r>
            <a:r>
              <a:rPr lang="en-US" sz="6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 My Ride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547242"/>
            <a:ext cx="10515600" cy="612775"/>
          </a:xfrm>
        </p:spPr>
        <p:txBody>
          <a:bodyPr/>
          <a:lstStyle/>
          <a:p>
            <a:r>
              <a:rPr lang="en-US" dirty="0"/>
              <a:t>Intro to ARM64v8-A Return Oriented Programming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D2ABE-DEEA-7F14-E71B-BB24C7D9B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" y="1050543"/>
            <a:ext cx="3006436" cy="3006436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501CF78-4F55-CE73-780E-06080B663EE5}"/>
              </a:ext>
            </a:extLst>
          </p:cNvPr>
          <p:cNvSpPr txBox="1">
            <a:spLocks/>
          </p:cNvSpPr>
          <p:nvPr/>
        </p:nvSpPr>
        <p:spPr>
          <a:xfrm>
            <a:off x="838200" y="5285365"/>
            <a:ext cx="10515600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Dr. TJ O’Connor, Florida Tech Cybersecurity Chair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4CE24D-065D-4A90-62B3-91D428BD59C5}"/>
              </a:ext>
            </a:extLst>
          </p:cNvPr>
          <p:cNvCxnSpPr/>
          <p:nvPr/>
        </p:nvCxnSpPr>
        <p:spPr>
          <a:xfrm>
            <a:off x="665018" y="5160017"/>
            <a:ext cx="1039090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Stack-Based </a:t>
            </a:r>
            <a:r>
              <a:rPr lang="en-US" dirty="0">
                <a:solidFill>
                  <a:schemeClr val="tx1"/>
                </a:solidFill>
              </a:rPr>
              <a:t>Buffer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Overflows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4BEA-433B-9242-8BB1-E97C18095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49" y="4470977"/>
            <a:ext cx="10515600" cy="132556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100" dirty="0"/>
              <a:t>A </a:t>
            </a:r>
            <a:r>
              <a:rPr lang="en-US" sz="21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stack-based buffer overflow </a:t>
            </a:r>
            <a:r>
              <a:rPr lang="en-US" sz="2100" dirty="0"/>
              <a:t>can occur when data is copied beyond the reserved stack memory for a buffer. The overflow can allow an attacker to gain arbitrary code execution by influencing the program counter.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8406-F8A7-945C-FA51-2C85F3BFF62E}"/>
              </a:ext>
            </a:extLst>
          </p:cNvPr>
          <p:cNvSpPr txBox="1"/>
          <p:nvPr/>
        </p:nvSpPr>
        <p:spPr>
          <a:xfrm>
            <a:off x="659219" y="1951170"/>
            <a:ext cx="7315200" cy="193899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Monaco" pitchFamily="2" charset="77"/>
              </a:rPr>
              <a:t>void vuln()</a:t>
            </a:r>
          </a:p>
          <a:p>
            <a:r>
              <a:rPr lang="en-US" sz="2000" dirty="0">
                <a:effectLst/>
                <a:latin typeface="Monaco" pitchFamily="2" charset="77"/>
              </a:rPr>
              <a:t>{</a:t>
            </a:r>
          </a:p>
          <a:p>
            <a:r>
              <a:rPr lang="en-US" sz="2000" dirty="0">
                <a:latin typeface="Monaco" pitchFamily="2" charset="77"/>
              </a:rPr>
              <a:t>   </a:t>
            </a:r>
            <a:r>
              <a:rPr lang="en-US" sz="2000" dirty="0">
                <a:effectLst/>
                <a:latin typeface="Monaco" pitchFamily="2" charset="77"/>
              </a:rPr>
              <a:t>char buffer[8];</a:t>
            </a:r>
          </a:p>
          <a:p>
            <a:r>
              <a:rPr lang="en-US" sz="2000" dirty="0">
                <a:latin typeface="Monaco" pitchFamily="2" charset="77"/>
              </a:rPr>
              <a:t>   </a:t>
            </a:r>
            <a:r>
              <a:rPr lang="en-US" sz="2000" dirty="0" err="1">
                <a:effectLst/>
                <a:latin typeface="Monaco" pitchFamily="2" charset="77"/>
              </a:rPr>
              <a:t>printf</a:t>
            </a:r>
            <a:r>
              <a:rPr lang="en-US" sz="2000" dirty="0">
                <a:effectLst/>
                <a:latin typeface="Monaco" pitchFamily="2" charset="77"/>
              </a:rPr>
              <a:t>("\</a:t>
            </a:r>
            <a:r>
              <a:rPr lang="en-US" sz="2000" dirty="0" err="1">
                <a:effectLst/>
                <a:latin typeface="Monaco" pitchFamily="2" charset="77"/>
              </a:rPr>
              <a:t>nTell</a:t>
            </a:r>
            <a:r>
              <a:rPr lang="en-US" sz="2000" dirty="0">
                <a:effectLst/>
                <a:latin typeface="Monaco" pitchFamily="2" charset="77"/>
              </a:rPr>
              <a:t> me how the game ends &gt;&gt;&gt; ");</a:t>
            </a:r>
          </a:p>
          <a:p>
            <a:r>
              <a:rPr lang="en-US" sz="2000" dirty="0">
                <a:latin typeface="Monaco" pitchFamily="2" charset="77"/>
              </a:rPr>
              <a:t>   </a:t>
            </a:r>
            <a:r>
              <a:rPr lang="en-US" sz="2000" dirty="0">
                <a:effectLst/>
                <a:highlight>
                  <a:srgbClr val="FFFF00"/>
                </a:highlight>
                <a:latin typeface="Monaco" pitchFamily="2" charset="77"/>
              </a:rPr>
              <a:t>read(0, &amp;buffer, 256);</a:t>
            </a:r>
          </a:p>
          <a:p>
            <a:r>
              <a:rPr lang="en-US" sz="2000" dirty="0">
                <a:effectLst/>
                <a:latin typeface="Monaco" pitchFamily="2" charset="77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DE8F1-078D-2760-5DDC-A2100ABB6E83}"/>
              </a:ext>
            </a:extLst>
          </p:cNvPr>
          <p:cNvCxnSpPr>
            <a:cxnSpLocks/>
          </p:cNvCxnSpPr>
          <p:nvPr/>
        </p:nvCxnSpPr>
        <p:spPr>
          <a:xfrm>
            <a:off x="659219" y="4210494"/>
            <a:ext cx="10694581" cy="0"/>
          </a:xfrm>
          <a:prstGeom prst="line">
            <a:avLst/>
          </a:prstGeom>
          <a:ln w="28575" cmpd="sng">
            <a:solidFill>
              <a:schemeClr val="tx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03FF221-2672-ADCE-3EC5-6C57D44E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05251"/>
              </p:ext>
            </p:extLst>
          </p:nvPr>
        </p:nvGraphicFramePr>
        <p:xfrm>
          <a:off x="8191678" y="2026985"/>
          <a:ext cx="297889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362">
                  <a:extLst>
                    <a:ext uri="{9D8B030D-6E8A-4147-A177-3AD203B41FA5}">
                      <a16:colId xmlns:a16="http://schemas.microsoft.com/office/drawing/2014/main" val="1683585895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181375060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2214422711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1945850614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2647594436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30159023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3576131359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2442406437"/>
                    </a:ext>
                  </a:extLst>
                </a:gridCol>
              </a:tblGrid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95880"/>
                  </a:ext>
                </a:extLst>
              </a:tr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367557"/>
                  </a:ext>
                </a:extLst>
              </a:tr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82356"/>
                  </a:ext>
                </a:extLst>
              </a:tr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047380"/>
                  </a:ext>
                </a:extLst>
              </a:tr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5381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7B0218-5078-C5C7-28EA-DFF9452B873D}"/>
              </a:ext>
            </a:extLst>
          </p:cNvPr>
          <p:cNvSpPr txBox="1"/>
          <p:nvPr/>
        </p:nvSpPr>
        <p:spPr>
          <a:xfrm>
            <a:off x="11170574" y="2101459"/>
            <a:ext cx="10214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BUFFER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[SP]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[SP-0x8]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[SP-0x10]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[SP-0x18]</a:t>
            </a:r>
          </a:p>
        </p:txBody>
      </p:sp>
    </p:spTree>
    <p:extLst>
      <p:ext uri="{BB962C8B-B14F-4D97-AF65-F5344CB8AC3E}">
        <p14:creationId xmlns:p14="http://schemas.microsoft.com/office/powerpoint/2010/main" val="2994568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Stack-Based </a:t>
            </a:r>
            <a:r>
              <a:rPr lang="en-US" dirty="0">
                <a:solidFill>
                  <a:schemeClr val="tx1"/>
                </a:solidFill>
              </a:rPr>
              <a:t>Buffer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Overflows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4BEA-433B-9242-8BB1-E97C18095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49" y="4470977"/>
            <a:ext cx="10515600" cy="132556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100" dirty="0"/>
              <a:t>Under Aarch64, the function prologue stores the Link Register on the stack at the start of a function and then restores it at the function epilogue.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8406-F8A7-945C-FA51-2C85F3BFF62E}"/>
              </a:ext>
            </a:extLst>
          </p:cNvPr>
          <p:cNvSpPr txBox="1"/>
          <p:nvPr/>
        </p:nvSpPr>
        <p:spPr>
          <a:xfrm>
            <a:off x="659219" y="1951170"/>
            <a:ext cx="7315200" cy="206210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Monaco" pitchFamily="2" charset="77"/>
              </a:rPr>
              <a:t>00400898  int64_t vuln()</a:t>
            </a:r>
          </a:p>
          <a:p>
            <a:endParaRPr lang="en-US" sz="1600" dirty="0">
              <a:effectLst/>
              <a:latin typeface="Monaco" pitchFamily="2" charset="77"/>
            </a:endParaRPr>
          </a:p>
          <a:p>
            <a:r>
              <a:rPr lang="en-US" sz="1600" dirty="0">
                <a:effectLst/>
                <a:latin typeface="Monaco" pitchFamily="2" charset="77"/>
              </a:rPr>
              <a:t>00400898  fd7bbfa9   </a:t>
            </a:r>
            <a:r>
              <a:rPr lang="en-US" sz="1600" dirty="0" err="1">
                <a:effectLst/>
                <a:highlight>
                  <a:srgbClr val="FFFF00"/>
                </a:highlight>
                <a:latin typeface="Monaco" pitchFamily="2" charset="77"/>
              </a:rPr>
              <a:t>stp</a:t>
            </a:r>
            <a:r>
              <a:rPr lang="en-US" sz="1600" dirty="0">
                <a:effectLst/>
                <a:highlight>
                  <a:srgbClr val="FFFF00"/>
                </a:highlight>
                <a:latin typeface="Monaco" pitchFamily="2" charset="77"/>
              </a:rPr>
              <a:t>     x29, x30, [</a:t>
            </a:r>
            <a:r>
              <a:rPr lang="en-US" sz="1600" dirty="0" err="1">
                <a:effectLst/>
                <a:highlight>
                  <a:srgbClr val="FFFF00"/>
                </a:highlight>
                <a:latin typeface="Monaco" pitchFamily="2" charset="77"/>
              </a:rPr>
              <a:t>sp</a:t>
            </a:r>
            <a:r>
              <a:rPr lang="en-US" sz="1600" dirty="0">
                <a:effectLst/>
                <a:highlight>
                  <a:srgbClr val="FFFF00"/>
                </a:highlight>
                <a:latin typeface="Monaco" pitchFamily="2" charset="77"/>
              </a:rPr>
              <a:t>, #-0x10]! </a:t>
            </a:r>
          </a:p>
          <a:p>
            <a:r>
              <a:rPr lang="en-US" sz="1600" dirty="0">
                <a:latin typeface="Monaco" pitchFamily="2" charset="77"/>
              </a:rPr>
              <a:t>...</a:t>
            </a:r>
          </a:p>
          <a:p>
            <a:r>
              <a:rPr lang="en-US" sz="1600" dirty="0">
                <a:latin typeface="Monaco" pitchFamily="2" charset="77"/>
              </a:rPr>
              <a:t>...&lt;snipped&gt;...</a:t>
            </a:r>
          </a:p>
          <a:p>
            <a:r>
              <a:rPr lang="en-US" sz="1600" dirty="0">
                <a:latin typeface="Monaco" pitchFamily="2" charset="77"/>
              </a:rPr>
              <a:t>...</a:t>
            </a:r>
          </a:p>
          <a:p>
            <a:r>
              <a:rPr lang="en-US" sz="1600" dirty="0">
                <a:latin typeface="Monaco" pitchFamily="2" charset="77"/>
              </a:rPr>
              <a:t>004009c4  fd7bc1a8   </a:t>
            </a:r>
            <a:r>
              <a:rPr lang="en-US" sz="1600" dirty="0" err="1">
                <a:highlight>
                  <a:srgbClr val="FFFF00"/>
                </a:highlight>
                <a:latin typeface="Monaco" pitchFamily="2" charset="77"/>
              </a:rPr>
              <a:t>ldp</a:t>
            </a:r>
            <a:r>
              <a:rPr lang="en-US" sz="1600" dirty="0">
                <a:highlight>
                  <a:srgbClr val="FFFF00"/>
                </a:highlight>
                <a:latin typeface="Monaco" pitchFamily="2" charset="77"/>
              </a:rPr>
              <a:t>     x29, x30, [</a:t>
            </a:r>
            <a:r>
              <a:rPr lang="en-US" sz="1600" dirty="0" err="1">
                <a:highlight>
                  <a:srgbClr val="FFFF00"/>
                </a:highlight>
                <a:latin typeface="Monaco" pitchFamily="2" charset="77"/>
              </a:rPr>
              <a:t>sp</a:t>
            </a:r>
            <a:r>
              <a:rPr lang="en-US" sz="1600" dirty="0">
                <a:highlight>
                  <a:srgbClr val="FFFF00"/>
                </a:highlight>
                <a:latin typeface="Monaco" pitchFamily="2" charset="77"/>
              </a:rPr>
              <a:t>], #0x10 </a:t>
            </a:r>
            <a:r>
              <a:rPr lang="en-US" sz="1600" dirty="0">
                <a:latin typeface="Monaco" pitchFamily="2" charset="77"/>
              </a:rPr>
              <a:t>004009c8  c0035fd6   ret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DE8F1-078D-2760-5DDC-A2100ABB6E83}"/>
              </a:ext>
            </a:extLst>
          </p:cNvPr>
          <p:cNvCxnSpPr>
            <a:cxnSpLocks/>
          </p:cNvCxnSpPr>
          <p:nvPr/>
        </p:nvCxnSpPr>
        <p:spPr>
          <a:xfrm>
            <a:off x="659219" y="4210494"/>
            <a:ext cx="10694581" cy="0"/>
          </a:xfrm>
          <a:prstGeom prst="line">
            <a:avLst/>
          </a:prstGeom>
          <a:ln w="28575" cmpd="sng">
            <a:solidFill>
              <a:schemeClr val="tx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03FF221-2672-ADCE-3EC5-6C57D44E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43719"/>
              </p:ext>
            </p:extLst>
          </p:nvPr>
        </p:nvGraphicFramePr>
        <p:xfrm>
          <a:off x="8191678" y="2026985"/>
          <a:ext cx="297889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362">
                  <a:extLst>
                    <a:ext uri="{9D8B030D-6E8A-4147-A177-3AD203B41FA5}">
                      <a16:colId xmlns:a16="http://schemas.microsoft.com/office/drawing/2014/main" val="1683585895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181375060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2214422711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1945850614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2647594436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30159023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3576131359"/>
                    </a:ext>
                  </a:extLst>
                </a:gridCol>
                <a:gridCol w="372362">
                  <a:extLst>
                    <a:ext uri="{9D8B030D-6E8A-4147-A177-3AD203B41FA5}">
                      <a16:colId xmlns:a16="http://schemas.microsoft.com/office/drawing/2014/main" val="2442406437"/>
                    </a:ext>
                  </a:extLst>
                </a:gridCol>
              </a:tblGrid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aco" pitchFamily="2" charset="77"/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95880"/>
                  </a:ext>
                </a:extLst>
              </a:tr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367557"/>
                  </a:ext>
                </a:extLst>
              </a:tr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82356"/>
                  </a:ext>
                </a:extLst>
              </a:tr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047380"/>
                  </a:ext>
                </a:extLst>
              </a:tr>
              <a:tr h="1213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Monaco" pitchFamily="2" charset="77"/>
                        </a:rPr>
                        <a:t>B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53813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8F4BDC9-D3F8-9190-F9E2-629ED5C7C37B}"/>
              </a:ext>
            </a:extLst>
          </p:cNvPr>
          <p:cNvSpPr/>
          <p:nvPr/>
        </p:nvSpPr>
        <p:spPr>
          <a:xfrm>
            <a:off x="8023691" y="3049202"/>
            <a:ext cx="4168309" cy="52527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F70527-8524-F1B2-C5D3-8655B56EB21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047042" y="3311838"/>
            <a:ext cx="976649" cy="261223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2C564F-9D8C-79EC-934B-54FD08F089C8}"/>
              </a:ext>
            </a:extLst>
          </p:cNvPr>
          <p:cNvSpPr txBox="1"/>
          <p:nvPr/>
        </p:nvSpPr>
        <p:spPr>
          <a:xfrm>
            <a:off x="11170574" y="2101459"/>
            <a:ext cx="10214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BUFFER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[SP]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[SP-0x8]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[SP-0x10]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[SP-0x18]</a:t>
            </a:r>
          </a:p>
        </p:txBody>
      </p:sp>
    </p:spTree>
    <p:extLst>
      <p:ext uri="{BB962C8B-B14F-4D97-AF65-F5344CB8AC3E}">
        <p14:creationId xmlns:p14="http://schemas.microsoft.com/office/powerpoint/2010/main" val="31624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F5DB-0125-F886-08C3-05706E18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 Oriented </a:t>
            </a:r>
            <a:r>
              <a:rPr lang="en-US" dirty="0">
                <a:solidFill>
                  <a:schemeClr val="tx1"/>
                </a:solidFill>
              </a:rPr>
              <a:t>Programming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262A45-D880-D647-F8BD-A3F2CEC23A7D}"/>
              </a:ext>
            </a:extLst>
          </p:cNvPr>
          <p:cNvSpPr/>
          <p:nvPr/>
        </p:nvSpPr>
        <p:spPr>
          <a:xfrm>
            <a:off x="714213" y="2317250"/>
            <a:ext cx="5492001" cy="160043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Monaco" pitchFamily="2" charset="77"/>
              </a:rPr>
              <a:t>ROPgadget</a:t>
            </a:r>
            <a:r>
              <a:rPr lang="en-US" sz="1400" dirty="0">
                <a:latin typeface="Monaco" pitchFamily="2" charset="77"/>
              </a:rPr>
              <a:t> --binary ./toy </a:t>
            </a:r>
          </a:p>
          <a:p>
            <a:r>
              <a:rPr lang="en-US" sz="1400" dirty="0">
                <a:latin typeface="Monaco" pitchFamily="2" charset="77"/>
              </a:rPr>
              <a:t>...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0x0000000000</a:t>
            </a:r>
            <a:r>
              <a:rPr lang="en-US" sz="1400" b="1" dirty="0">
                <a:solidFill>
                  <a:schemeClr val="tx2"/>
                </a:solidFill>
                <a:latin typeface="Monaco" pitchFamily="2" charset="77"/>
              </a:rPr>
              <a:t>400a40</a:t>
            </a:r>
            <a:r>
              <a:rPr lang="en-US" sz="1400" dirty="0">
                <a:latin typeface="Monaco" pitchFamily="2" charset="77"/>
              </a:rPr>
              <a:t> : </a:t>
            </a:r>
            <a:r>
              <a:rPr lang="en-US" sz="1400" dirty="0" err="1">
                <a:highlight>
                  <a:srgbClr val="FFFF00"/>
                </a:highlight>
                <a:latin typeface="Monaco" pitchFamily="2" charset="77"/>
              </a:rPr>
              <a:t>ldp</a:t>
            </a:r>
            <a:r>
              <a:rPr lang="en-US" sz="1400" dirty="0">
                <a:highlight>
                  <a:srgbClr val="FFFF00"/>
                </a:highlight>
                <a:latin typeface="Monaco" pitchFamily="2" charset="77"/>
              </a:rPr>
              <a:t> x0, x1, [</a:t>
            </a:r>
            <a:r>
              <a:rPr lang="en-US" sz="1400" dirty="0" err="1">
                <a:highlight>
                  <a:srgbClr val="FFFF00"/>
                </a:highlight>
                <a:latin typeface="Monaco" pitchFamily="2" charset="77"/>
              </a:rPr>
              <a:t>sp</a:t>
            </a:r>
            <a:r>
              <a:rPr lang="en-US" sz="1400" dirty="0">
                <a:highlight>
                  <a:srgbClr val="FFFF00"/>
                </a:highlight>
                <a:latin typeface="Monaco" pitchFamily="2" charset="77"/>
              </a:rPr>
              <a:t>], #0x10</a:t>
            </a:r>
            <a:r>
              <a:rPr lang="en-US" sz="1400" dirty="0">
                <a:latin typeface="Monaco" pitchFamily="2" charset="77"/>
              </a:rPr>
              <a:t> ; </a:t>
            </a:r>
            <a:r>
              <a:rPr lang="en-US" sz="1400" dirty="0" err="1">
                <a:highlight>
                  <a:srgbClr val="FFFF00"/>
                </a:highlight>
                <a:latin typeface="Monaco" pitchFamily="2" charset="77"/>
              </a:rPr>
              <a:t>ldp</a:t>
            </a:r>
            <a:r>
              <a:rPr lang="en-US" sz="1400" dirty="0">
                <a:highlight>
                  <a:srgbClr val="FFFF00"/>
                </a:highlight>
                <a:latin typeface="Monaco" pitchFamily="2" charset="77"/>
              </a:rPr>
              <a:t> x29, x30, [</a:t>
            </a:r>
            <a:r>
              <a:rPr lang="en-US" sz="1400" dirty="0" err="1">
                <a:highlight>
                  <a:srgbClr val="FFFF00"/>
                </a:highlight>
                <a:latin typeface="Monaco" pitchFamily="2" charset="77"/>
              </a:rPr>
              <a:t>sp</a:t>
            </a:r>
            <a:r>
              <a:rPr lang="en-US" sz="1400" dirty="0">
                <a:highlight>
                  <a:srgbClr val="FFFF00"/>
                </a:highlight>
                <a:latin typeface="Monaco" pitchFamily="2" charset="77"/>
              </a:rPr>
              <a:t>], #0x10 </a:t>
            </a:r>
            <a:r>
              <a:rPr lang="en-US" sz="1400" dirty="0">
                <a:latin typeface="Monaco" pitchFamily="2" charset="77"/>
              </a:rPr>
              <a:t>; </a:t>
            </a:r>
            <a:r>
              <a:rPr lang="en-US" sz="1400" dirty="0">
                <a:highlight>
                  <a:srgbClr val="FFFF00"/>
                </a:highlight>
                <a:latin typeface="Monaco" pitchFamily="2" charset="77"/>
              </a:rPr>
              <a:t>ret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BF6D5-9814-7CC9-7C85-511DBCE323BA}"/>
              </a:ext>
            </a:extLst>
          </p:cNvPr>
          <p:cNvSpPr txBox="1"/>
          <p:nvPr/>
        </p:nvSpPr>
        <p:spPr>
          <a:xfrm>
            <a:off x="839788" y="4412185"/>
            <a:ext cx="5492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ROP Gadgets are small sets of instructions that exist in the program that are terminated by a call; jump; or return. By chaining these gadgets together, we can construct a 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weird machine. </a:t>
            </a:r>
            <a:endParaRPr lang="en-US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2EB6EB-9F76-0C98-0431-0E4EAC2D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248" y="1924821"/>
            <a:ext cx="2091921" cy="209192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1580F3-373A-6EAB-D7D9-87DFA00DA3EF}"/>
              </a:ext>
            </a:extLst>
          </p:cNvPr>
          <p:cNvCxnSpPr>
            <a:cxnSpLocks/>
          </p:cNvCxnSpPr>
          <p:nvPr/>
        </p:nvCxnSpPr>
        <p:spPr>
          <a:xfrm>
            <a:off x="6783572" y="1924821"/>
            <a:ext cx="0" cy="3964692"/>
          </a:xfrm>
          <a:prstGeom prst="line">
            <a:avLst/>
          </a:prstGeom>
          <a:ln w="28575" cmpd="sng">
            <a:solidFill>
              <a:schemeClr val="tx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BB717A-E4AB-F7C2-4881-D5CA3D542B90}"/>
              </a:ext>
            </a:extLst>
          </p:cNvPr>
          <p:cNvSpPr txBox="1"/>
          <p:nvPr/>
        </p:nvSpPr>
        <p:spPr>
          <a:xfrm>
            <a:off x="7040742" y="2816892"/>
            <a:ext cx="2826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ighlight>
                  <a:srgbClr val="FFFFFF"/>
                </a:highlight>
                <a:latin typeface="Monaco" pitchFamily="2" charset="77"/>
              </a:rPr>
              <a:t>ldp</a:t>
            </a:r>
            <a:r>
              <a:rPr lang="en-US" sz="1400" dirty="0">
                <a:highlight>
                  <a:srgbClr val="FFFFFF"/>
                </a:highlight>
                <a:latin typeface="Monaco" pitchFamily="2" charset="77"/>
              </a:rPr>
              <a:t> x0, x1, [</a:t>
            </a:r>
            <a:r>
              <a:rPr lang="en-US" sz="1400" dirty="0" err="1">
                <a:highlight>
                  <a:srgbClr val="FFFFFF"/>
                </a:highlight>
                <a:latin typeface="Monaco" pitchFamily="2" charset="77"/>
              </a:rPr>
              <a:t>sp</a:t>
            </a:r>
            <a:r>
              <a:rPr lang="en-US" sz="1400" dirty="0">
                <a:highlight>
                  <a:srgbClr val="FFFFFF"/>
                </a:highlight>
                <a:latin typeface="Monaco" pitchFamily="2" charset="77"/>
              </a:rPr>
              <a:t>], #0x10</a:t>
            </a:r>
            <a:endParaRPr lang="en-US" sz="1400" dirty="0">
              <a:highlight>
                <a:srgbClr val="FFFFFF"/>
              </a:highligh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C46D06-1C49-0CE9-69E2-8752626E2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03" y="3649242"/>
            <a:ext cx="2091921" cy="20919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A728A3-67ED-3881-0150-9D9865BB66C4}"/>
              </a:ext>
            </a:extLst>
          </p:cNvPr>
          <p:cNvSpPr txBox="1"/>
          <p:nvPr/>
        </p:nvSpPr>
        <p:spPr>
          <a:xfrm>
            <a:off x="8045713" y="4571175"/>
            <a:ext cx="330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ighlight>
                  <a:srgbClr val="FFFFFF"/>
                </a:highlight>
                <a:latin typeface="Monaco" pitchFamily="2" charset="77"/>
              </a:rPr>
              <a:t>ldp</a:t>
            </a:r>
            <a:r>
              <a:rPr lang="en-US" sz="1400" dirty="0">
                <a:highlight>
                  <a:srgbClr val="FFFFFF"/>
                </a:highlight>
                <a:latin typeface="Monaco" pitchFamily="2" charset="77"/>
              </a:rPr>
              <a:t> x29, x30, [</a:t>
            </a:r>
            <a:r>
              <a:rPr lang="en-US" sz="1400" dirty="0" err="1">
                <a:highlight>
                  <a:srgbClr val="FFFFFF"/>
                </a:highlight>
                <a:latin typeface="Monaco" pitchFamily="2" charset="77"/>
              </a:rPr>
              <a:t>sp</a:t>
            </a:r>
            <a:r>
              <a:rPr lang="en-US" sz="1400" dirty="0">
                <a:highlight>
                  <a:srgbClr val="FFFFFF"/>
                </a:highlight>
                <a:latin typeface="Monaco" pitchFamily="2" charset="77"/>
              </a:rPr>
              <a:t>], #0x10</a:t>
            </a:r>
            <a:endParaRPr lang="en-US" sz="14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298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Army-Navy ROP </a:t>
            </a:r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924D3-18FE-9230-0B97-AFEFD48B1CB2}"/>
              </a:ext>
            </a:extLst>
          </p:cNvPr>
          <p:cNvSpPr/>
          <p:nvPr/>
        </p:nvSpPr>
        <p:spPr>
          <a:xfrm>
            <a:off x="839789" y="1924821"/>
            <a:ext cx="5688602" cy="403187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Monaco" pitchFamily="2" charset="77"/>
              </a:rPr>
              <a:t>void </a:t>
            </a:r>
            <a:r>
              <a:rPr lang="en-US" sz="1600" b="1" dirty="0" err="1">
                <a:solidFill>
                  <a:schemeClr val="tx2"/>
                </a:solidFill>
                <a:effectLst/>
                <a:latin typeface="Monaco" pitchFamily="2" charset="77"/>
              </a:rPr>
              <a:t>sing_navy</a:t>
            </a:r>
            <a:r>
              <a:rPr lang="en-US" sz="1600" b="1" dirty="0">
                <a:solidFill>
                  <a:schemeClr val="tx2"/>
                </a:solidFill>
                <a:effectLst/>
                <a:latin typeface="Monaco" pitchFamily="2" charset="77"/>
              </a:rPr>
              <a:t>()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{</a:t>
            </a:r>
          </a:p>
          <a:p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effectLst/>
                <a:latin typeface="Monaco" pitchFamily="2" charset="77"/>
              </a:rPr>
              <a:t>printf</a:t>
            </a:r>
            <a:r>
              <a:rPr lang="en-US" sz="1600" dirty="0">
                <a:effectLst/>
                <a:latin typeface="Monaco" pitchFamily="2" charset="77"/>
              </a:rPr>
              <a:t>("</a:t>
            </a:r>
            <a:r>
              <a:rPr lang="en-US" sz="1600" dirty="0">
                <a:solidFill>
                  <a:schemeClr val="tx2"/>
                </a:solidFill>
                <a:effectLst/>
                <a:latin typeface="Monaco" pitchFamily="2" charset="77"/>
              </a:rPr>
              <a:t>Now colleges from sea to sea \n");</a:t>
            </a:r>
          </a:p>
          <a:p>
            <a:r>
              <a:rPr lang="en-US" sz="1600" dirty="0">
                <a:latin typeface="Monaco" pitchFamily="2" charset="77"/>
              </a:rPr>
              <a:t>...</a:t>
            </a:r>
          </a:p>
          <a:p>
            <a:r>
              <a:rPr lang="en-US" sz="1600" dirty="0">
                <a:effectLst/>
                <a:latin typeface="Monaco" pitchFamily="2" charset="77"/>
              </a:rPr>
              <a:t>}</a:t>
            </a:r>
          </a:p>
          <a:p>
            <a:endParaRPr lang="en-US" sz="1600" dirty="0">
              <a:effectLst/>
              <a:latin typeface="Monaco" pitchFamily="2" charset="77"/>
            </a:endParaRPr>
          </a:p>
          <a:p>
            <a:r>
              <a:rPr lang="en-US" sz="1600" dirty="0">
                <a:effectLst/>
                <a:latin typeface="Monaco" pitchFamily="2" charset="77"/>
              </a:rPr>
              <a:t>void </a:t>
            </a:r>
            <a:r>
              <a:rPr lang="en-US" sz="1600" b="1" dirty="0" err="1">
                <a:solidFill>
                  <a:schemeClr val="tx2"/>
                </a:solidFill>
                <a:effectLst/>
                <a:latin typeface="Monaco" pitchFamily="2" charset="77"/>
              </a:rPr>
              <a:t>sing_army</a:t>
            </a:r>
            <a:r>
              <a:rPr lang="en-US" sz="1600" b="1" dirty="0">
                <a:solidFill>
                  <a:schemeClr val="tx2"/>
                </a:solidFill>
                <a:effectLst/>
                <a:latin typeface="Monaco" pitchFamily="2" charset="77"/>
              </a:rPr>
              <a:t>()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{</a:t>
            </a:r>
          </a:p>
          <a:p>
            <a:r>
              <a:rPr lang="en-US" sz="1600" dirty="0">
                <a:effectLst/>
                <a:latin typeface="Monaco" pitchFamily="2" charset="77"/>
              </a:rPr>
              <a:t> </a:t>
            </a:r>
            <a:r>
              <a:rPr lang="en-US" sz="1600" dirty="0" err="1">
                <a:effectLst/>
                <a:latin typeface="Monaco" pitchFamily="2" charset="77"/>
              </a:rPr>
              <a:t>printf</a:t>
            </a:r>
            <a:r>
              <a:rPr lang="en-US" sz="1600" dirty="0">
                <a:effectLst/>
                <a:latin typeface="Monaco" pitchFamily="2" charset="77"/>
              </a:rPr>
              <a:t>("</a:t>
            </a:r>
            <a:r>
              <a:rPr lang="en-US" sz="1600" dirty="0">
                <a:solidFill>
                  <a:schemeClr val="tx2"/>
                </a:solidFill>
                <a:effectLst/>
                <a:latin typeface="Monaco" pitchFamily="2" charset="77"/>
              </a:rPr>
              <a:t>Hail, Alma Mater dear,\n</a:t>
            </a:r>
            <a:r>
              <a:rPr lang="en-US" sz="1600" dirty="0">
                <a:effectLst/>
                <a:latin typeface="Monaco" pitchFamily="2" charset="77"/>
              </a:rPr>
              <a:t>");</a:t>
            </a:r>
          </a:p>
          <a:p>
            <a:r>
              <a:rPr lang="en-US" sz="1600" dirty="0">
                <a:latin typeface="Monaco" pitchFamily="2" charset="77"/>
              </a:rPr>
              <a:t>…</a:t>
            </a:r>
          </a:p>
          <a:p>
            <a:r>
              <a:rPr lang="en-US" sz="1600" dirty="0">
                <a:effectLst/>
                <a:latin typeface="Monaco" pitchFamily="2" charset="77"/>
              </a:rPr>
              <a:t>}</a:t>
            </a:r>
          </a:p>
          <a:p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effectLst/>
                <a:latin typeface="Monaco" pitchFamily="2" charset="77"/>
              </a:rPr>
              <a:t>void </a:t>
            </a:r>
            <a:r>
              <a:rPr lang="en-US" sz="1600" b="1" dirty="0" err="1">
                <a:solidFill>
                  <a:schemeClr val="tx2"/>
                </a:solidFill>
                <a:effectLst/>
                <a:latin typeface="Monaco" pitchFamily="2" charset="77"/>
              </a:rPr>
              <a:t>beat_team</a:t>
            </a:r>
            <a:r>
              <a:rPr lang="en-US" sz="1600" dirty="0">
                <a:effectLst/>
                <a:latin typeface="Monaco" pitchFamily="2" charset="77"/>
              </a:rPr>
              <a:t>(char *team)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{</a:t>
            </a:r>
          </a:p>
          <a:p>
            <a:r>
              <a:rPr lang="en-US" sz="1600" dirty="0">
                <a:effectLst/>
                <a:latin typeface="Monaco" pitchFamily="2" charset="77"/>
              </a:rPr>
              <a:t>	</a:t>
            </a:r>
            <a:r>
              <a:rPr lang="en-US" sz="1600" dirty="0" err="1">
                <a:effectLst/>
                <a:latin typeface="Monaco" pitchFamily="2" charset="77"/>
              </a:rPr>
              <a:t>printf</a:t>
            </a:r>
            <a:r>
              <a:rPr lang="en-US" sz="1600" dirty="0">
                <a:effectLst/>
                <a:latin typeface="Monaco" pitchFamily="2" charset="77"/>
              </a:rPr>
              <a:t>("Beat %s!", team);</a:t>
            </a:r>
          </a:p>
          <a:p>
            <a:r>
              <a:rPr lang="en-US" sz="1600" dirty="0"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49449-2B57-A4D5-D295-E4D80730B575}"/>
              </a:ext>
            </a:extLst>
          </p:cNvPr>
          <p:cNvSpPr txBox="1"/>
          <p:nvPr/>
        </p:nvSpPr>
        <p:spPr>
          <a:xfrm>
            <a:off x="5891064" y="3203565"/>
            <a:ext cx="5975497" cy="1569660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effectLst/>
                <a:latin typeface="Monaco" pitchFamily="2" charset="77"/>
              </a:rPr>
              <a:t>void vuln()</a:t>
            </a:r>
          </a:p>
          <a:p>
            <a:r>
              <a:rPr lang="en-US" sz="1600" dirty="0">
                <a:solidFill>
                  <a:srgbClr val="FFFFFF"/>
                </a:solidFill>
                <a:effectLst/>
                <a:latin typeface="Monaco" pitchFamily="2" charset="77"/>
              </a:rPr>
              <a:t>{</a:t>
            </a:r>
          </a:p>
          <a:p>
            <a:r>
              <a:rPr lang="en-US" sz="1600" dirty="0">
                <a:solidFill>
                  <a:srgbClr val="FFFFFF"/>
                </a:solidFill>
                <a:latin typeface="Monaco" pitchFamily="2" charset="77"/>
              </a:rPr>
              <a:t>   </a:t>
            </a:r>
            <a:r>
              <a:rPr lang="en-US" sz="1600" dirty="0">
                <a:solidFill>
                  <a:srgbClr val="FFFFFF"/>
                </a:solidFill>
                <a:effectLst/>
                <a:latin typeface="Monaco" pitchFamily="2" charset="77"/>
              </a:rPr>
              <a:t>char buffer[8];</a:t>
            </a:r>
          </a:p>
          <a:p>
            <a:r>
              <a:rPr lang="en-US" sz="1600" dirty="0">
                <a:solidFill>
                  <a:srgbClr val="FFFFFF"/>
                </a:solidFill>
                <a:latin typeface="Monaco" pitchFamily="2" charset="77"/>
              </a:rPr>
              <a:t>   </a:t>
            </a:r>
            <a:r>
              <a:rPr lang="en-US" sz="1600" dirty="0" err="1">
                <a:solidFill>
                  <a:srgbClr val="FFFFFF"/>
                </a:solidFill>
                <a:effectLst/>
                <a:latin typeface="Monaco" pitchFamily="2" charset="77"/>
              </a:rPr>
              <a:t>printf</a:t>
            </a:r>
            <a:r>
              <a:rPr lang="en-US" sz="1600" dirty="0">
                <a:solidFill>
                  <a:srgbClr val="FFFFFF"/>
                </a:solidFill>
                <a:effectLst/>
                <a:latin typeface="Monaco" pitchFamily="2" charset="77"/>
              </a:rPr>
              <a:t>("\</a:t>
            </a:r>
            <a:r>
              <a:rPr lang="en-US" sz="1600" dirty="0" err="1">
                <a:solidFill>
                  <a:srgbClr val="FFFFFF"/>
                </a:solidFill>
                <a:effectLst/>
                <a:latin typeface="Monaco" pitchFamily="2" charset="77"/>
              </a:rPr>
              <a:t>nTell</a:t>
            </a:r>
            <a:r>
              <a:rPr lang="en-US" sz="1600" dirty="0">
                <a:solidFill>
                  <a:srgbClr val="FFFFFF"/>
                </a:solidFill>
                <a:effectLst/>
                <a:latin typeface="Monaco" pitchFamily="2" charset="77"/>
              </a:rPr>
              <a:t> me how the game ends &gt;&gt;&gt; ");</a:t>
            </a:r>
          </a:p>
          <a:p>
            <a:r>
              <a:rPr lang="en-US" sz="1600" dirty="0">
                <a:solidFill>
                  <a:srgbClr val="FFFFFF"/>
                </a:solidFill>
                <a:latin typeface="Monaco" pitchFamily="2" charset="77"/>
              </a:rPr>
              <a:t>   </a:t>
            </a:r>
            <a:r>
              <a:rPr lang="en-US" sz="1600" dirty="0">
                <a:effectLst/>
                <a:highlight>
                  <a:srgbClr val="FFFF00"/>
                </a:highlight>
                <a:latin typeface="Monaco" pitchFamily="2" charset="77"/>
              </a:rPr>
              <a:t>read(0, &amp;buffer, 256);</a:t>
            </a:r>
          </a:p>
          <a:p>
            <a:r>
              <a:rPr lang="en-US" sz="1600" dirty="0">
                <a:solidFill>
                  <a:srgbClr val="FFFFFF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970D4-758A-A1B9-E883-9F667BBBA82F}"/>
              </a:ext>
            </a:extLst>
          </p:cNvPr>
          <p:cNvSpPr txBox="1"/>
          <p:nvPr/>
        </p:nvSpPr>
        <p:spPr>
          <a:xfrm>
            <a:off x="6635429" y="1769103"/>
            <a:ext cx="4822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following code introduces a stack-based buffer overflow. Let’s see if we can use this vulnerability to redirect the programs execution flow.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6204BC-11AB-1E32-CBE0-8491D0D9C1F0}"/>
              </a:ext>
            </a:extLst>
          </p:cNvPr>
          <p:cNvCxnSpPr>
            <a:cxnSpLocks/>
          </p:cNvCxnSpPr>
          <p:nvPr/>
        </p:nvCxnSpPr>
        <p:spPr>
          <a:xfrm flipH="1" flipV="1">
            <a:off x="3105150" y="2133600"/>
            <a:ext cx="2785914" cy="1295400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5CC364-DA6A-EA2E-6528-108531FC459F}"/>
              </a:ext>
            </a:extLst>
          </p:cNvPr>
          <p:cNvCxnSpPr>
            <a:cxnSpLocks/>
          </p:cNvCxnSpPr>
          <p:nvPr/>
        </p:nvCxnSpPr>
        <p:spPr>
          <a:xfrm flipH="1">
            <a:off x="3105150" y="3581400"/>
            <a:ext cx="2938314" cy="0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4737DE-6849-E7D4-464E-7B02DA0EC701}"/>
              </a:ext>
            </a:extLst>
          </p:cNvPr>
          <p:cNvCxnSpPr>
            <a:cxnSpLocks/>
          </p:cNvCxnSpPr>
          <p:nvPr/>
        </p:nvCxnSpPr>
        <p:spPr>
          <a:xfrm flipH="1">
            <a:off x="4133850" y="3581400"/>
            <a:ext cx="1909614" cy="1371600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E502F39-9FDE-EAD8-8125-8852F7A5301F}"/>
              </a:ext>
            </a:extLst>
          </p:cNvPr>
          <p:cNvSpPr/>
          <p:nvPr/>
        </p:nvSpPr>
        <p:spPr>
          <a:xfrm>
            <a:off x="4857750" y="2817032"/>
            <a:ext cx="395987" cy="38653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Monaco" pitchFamily="2" charset="77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547D91-4452-01AD-233A-1ED96D61AB42}"/>
              </a:ext>
            </a:extLst>
          </p:cNvPr>
          <p:cNvSpPr/>
          <p:nvPr/>
        </p:nvSpPr>
        <p:spPr>
          <a:xfrm>
            <a:off x="4873921" y="3311933"/>
            <a:ext cx="395987" cy="38653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Monaco" pitchFamily="2" charset="77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0C6B5A-181A-3805-9232-8B06A27A0E6B}"/>
              </a:ext>
            </a:extLst>
          </p:cNvPr>
          <p:cNvSpPr/>
          <p:nvPr/>
        </p:nvSpPr>
        <p:spPr>
          <a:xfrm>
            <a:off x="4835821" y="4185095"/>
            <a:ext cx="395987" cy="38653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35922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Army-Navy ROP </a:t>
            </a:r>
            <a:r>
              <a:rPr lang="en-US" dirty="0">
                <a:solidFill>
                  <a:schemeClr val="tx1"/>
                </a:solidFill>
              </a:rPr>
              <a:t>ROP 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1AFC76-2ED1-7657-0545-B13985ADAB3D}"/>
              </a:ext>
            </a:extLst>
          </p:cNvPr>
          <p:cNvSpPr/>
          <p:nvPr/>
        </p:nvSpPr>
        <p:spPr>
          <a:xfrm>
            <a:off x="838200" y="3341031"/>
            <a:ext cx="5399876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Sing_army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(NULL)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ABBDA-7CD8-AA83-A881-F56FE146DCB4}"/>
              </a:ext>
            </a:extLst>
          </p:cNvPr>
          <p:cNvSpPr/>
          <p:nvPr/>
        </p:nvSpPr>
        <p:spPr>
          <a:xfrm>
            <a:off x="838200" y="2271369"/>
            <a:ext cx="5399876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Sing_navy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(NULL)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8CA673-4887-1627-ECA5-0D6EE3B82340}"/>
              </a:ext>
            </a:extLst>
          </p:cNvPr>
          <p:cNvSpPr/>
          <p:nvPr/>
        </p:nvSpPr>
        <p:spPr>
          <a:xfrm>
            <a:off x="838200" y="4410693"/>
            <a:ext cx="5399876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beat_team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(</a:t>
            </a:r>
            <a:r>
              <a:rPr lang="en-US" sz="4000" dirty="0">
                <a:solidFill>
                  <a:schemeClr val="tx2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“Navy”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121E8D-74EB-02FF-5DE9-5D2D7C7D9D58}"/>
              </a:ext>
            </a:extLst>
          </p:cNvPr>
          <p:cNvCxnSpPr>
            <a:cxnSpLocks/>
          </p:cNvCxnSpPr>
          <p:nvPr/>
        </p:nvCxnSpPr>
        <p:spPr>
          <a:xfrm>
            <a:off x="6668385" y="1760546"/>
            <a:ext cx="0" cy="4305632"/>
          </a:xfrm>
          <a:prstGeom prst="line">
            <a:avLst/>
          </a:prstGeom>
          <a:ln w="28575" cmpd="sng">
            <a:solidFill>
              <a:schemeClr val="tx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AE3332-02AB-40E2-B620-C68277BF449D}"/>
              </a:ext>
            </a:extLst>
          </p:cNvPr>
          <p:cNvSpPr txBox="1"/>
          <p:nvPr/>
        </p:nvSpPr>
        <p:spPr>
          <a:xfrm>
            <a:off x="6965730" y="3125587"/>
            <a:ext cx="4388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goal should be to use ROP to call the functions in a particular order and with specific parameters.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2A2B5D7-7675-A668-05D8-A1E07E8E9775}"/>
              </a:ext>
            </a:extLst>
          </p:cNvPr>
          <p:cNvCxnSpPr>
            <a:stCxn id="14" idx="1"/>
            <a:endCxn id="13" idx="1"/>
          </p:cNvCxnSpPr>
          <p:nvPr/>
        </p:nvCxnSpPr>
        <p:spPr>
          <a:xfrm rot="10800000" flipV="1">
            <a:off x="838200" y="2625312"/>
            <a:ext cx="12700" cy="1069662"/>
          </a:xfrm>
          <a:prstGeom prst="bentConnector3">
            <a:avLst>
              <a:gd name="adj1" fmla="val 180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330296C-674A-1C30-A462-87B2D3A3E783}"/>
              </a:ext>
            </a:extLst>
          </p:cNvPr>
          <p:cNvCxnSpPr/>
          <p:nvPr/>
        </p:nvCxnSpPr>
        <p:spPr>
          <a:xfrm rot="10800000" flipV="1">
            <a:off x="825500" y="3875862"/>
            <a:ext cx="12700" cy="1069662"/>
          </a:xfrm>
          <a:prstGeom prst="bentConnector3">
            <a:avLst>
              <a:gd name="adj1" fmla="val 180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93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Army-Navy ROP </a:t>
            </a:r>
            <a:r>
              <a:rPr lang="en-US" dirty="0">
                <a:solidFill>
                  <a:schemeClr val="tx1"/>
                </a:solidFill>
              </a:rPr>
              <a:t>ROP Example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833BFF-D60B-D12D-4D75-2FAA687E7B93}"/>
              </a:ext>
            </a:extLst>
          </p:cNvPr>
          <p:cNvSpPr txBox="1"/>
          <p:nvPr/>
        </p:nvSpPr>
        <p:spPr>
          <a:xfrm>
            <a:off x="838201" y="1690688"/>
            <a:ext cx="3655969" cy="40009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sing_navy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()+8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0131E-4158-61B2-6C2A-DD22FA18BFA4}"/>
              </a:ext>
            </a:extLst>
          </p:cNvPr>
          <p:cNvSpPr txBox="1"/>
          <p:nvPr/>
        </p:nvSpPr>
        <p:spPr>
          <a:xfrm>
            <a:off x="838202" y="2519170"/>
            <a:ext cx="3655969" cy="40009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sing_army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()+8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85ED39-FD10-7D99-2EBB-4E4E6F73672B}"/>
              </a:ext>
            </a:extLst>
          </p:cNvPr>
          <p:cNvSpPr txBox="1"/>
          <p:nvPr/>
        </p:nvSpPr>
        <p:spPr>
          <a:xfrm>
            <a:off x="838200" y="3402629"/>
            <a:ext cx="3655971" cy="132343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gadget:</a:t>
            </a:r>
          </a:p>
          <a:p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 err="1">
                <a:latin typeface="Monaco" pitchFamily="2" charset="77"/>
              </a:rPr>
              <a:t>ldp</a:t>
            </a:r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Monaco" pitchFamily="2" charset="77"/>
              </a:rPr>
              <a:t>x0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>
                <a:highlight>
                  <a:srgbClr val="00FF00"/>
                </a:highlight>
                <a:latin typeface="Monaco" pitchFamily="2" charset="77"/>
              </a:rPr>
              <a:t>x1</a:t>
            </a:r>
            <a:r>
              <a:rPr lang="en-US" sz="2000" dirty="0">
                <a:latin typeface="Monaco" pitchFamily="2" charset="77"/>
              </a:rPr>
              <a:t>, [</a:t>
            </a:r>
            <a:r>
              <a:rPr lang="en-US" sz="2000" dirty="0" err="1">
                <a:latin typeface="Monaco" pitchFamily="2" charset="77"/>
              </a:rPr>
              <a:t>sp</a:t>
            </a:r>
            <a:r>
              <a:rPr lang="en-US" sz="2000" dirty="0">
                <a:latin typeface="Monaco" pitchFamily="2" charset="77"/>
              </a:rPr>
              <a:t>] </a:t>
            </a:r>
          </a:p>
          <a:p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 err="1">
                <a:latin typeface="Monaco" pitchFamily="2" charset="77"/>
              </a:rPr>
              <a:t>ldp</a:t>
            </a:r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>
                <a:highlight>
                  <a:srgbClr val="00FFFF"/>
                </a:highlight>
                <a:latin typeface="Monaco" pitchFamily="2" charset="77"/>
              </a:rPr>
              <a:t>x29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>
                <a:solidFill>
                  <a:srgbClr val="FFFFFF"/>
                </a:solidFill>
                <a:highlight>
                  <a:srgbClr val="FF0000"/>
                </a:highlight>
                <a:latin typeface="Monaco" pitchFamily="2" charset="77"/>
              </a:rPr>
              <a:t>x30</a:t>
            </a:r>
            <a:r>
              <a:rPr lang="en-US" sz="2000" dirty="0">
                <a:latin typeface="Monaco" pitchFamily="2" charset="77"/>
              </a:rPr>
              <a:t>, [</a:t>
            </a:r>
            <a:r>
              <a:rPr lang="en-US" sz="2000" dirty="0" err="1">
                <a:latin typeface="Monaco" pitchFamily="2" charset="77"/>
              </a:rPr>
              <a:t>sp</a:t>
            </a:r>
            <a:r>
              <a:rPr lang="en-US" sz="2000" dirty="0">
                <a:latin typeface="Monaco" pitchFamily="2" charset="77"/>
              </a:rPr>
              <a:t>]</a:t>
            </a:r>
          </a:p>
          <a:p>
            <a:r>
              <a:rPr lang="en-US" sz="2000" dirty="0">
                <a:latin typeface="Monaco" pitchFamily="2" charset="77"/>
              </a:rPr>
              <a:t> ret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853383-7B47-4DF6-CDC2-7EE3F894096A}"/>
              </a:ext>
            </a:extLst>
          </p:cNvPr>
          <p:cNvSpPr txBox="1"/>
          <p:nvPr/>
        </p:nvSpPr>
        <p:spPr>
          <a:xfrm>
            <a:off x="838200" y="4862457"/>
            <a:ext cx="3655971" cy="132343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highlight>
                  <a:srgbClr val="FFFF00"/>
                </a:highlight>
                <a:latin typeface="Monaco" pitchFamily="2" charset="77"/>
              </a:rPr>
              <a:t>addr</a:t>
            </a:r>
            <a:r>
              <a:rPr lang="en-US" sz="2000" dirty="0">
                <a:highlight>
                  <a:srgbClr val="FFFF00"/>
                </a:highlight>
                <a:latin typeface="Monaco" pitchFamily="2" charset="77"/>
              </a:rPr>
              <a:t>. of “Navy</a:t>
            </a:r>
            <a:r>
              <a:rPr lang="en-US" sz="2000" dirty="0">
                <a:latin typeface="Monaco" pitchFamily="2" charset="77"/>
              </a:rPr>
              <a:t>”</a:t>
            </a:r>
          </a:p>
          <a:p>
            <a:r>
              <a:rPr lang="en-US" sz="2000" dirty="0">
                <a:highlight>
                  <a:srgbClr val="00FF00"/>
                </a:highlight>
                <a:latin typeface="Monaco" pitchFamily="2" charset="77"/>
              </a:rPr>
              <a:t>junk</a:t>
            </a:r>
          </a:p>
          <a:p>
            <a:r>
              <a:rPr lang="en-US" sz="2000" dirty="0">
                <a:highlight>
                  <a:srgbClr val="00FFFF"/>
                </a:highlight>
                <a:latin typeface="Monaco" pitchFamily="2" charset="77"/>
              </a:rPr>
              <a:t>junk</a:t>
            </a:r>
          </a:p>
          <a:p>
            <a:r>
              <a:rPr lang="en-US" sz="2000" dirty="0" err="1">
                <a:solidFill>
                  <a:srgbClr val="FFFFFF"/>
                </a:solidFill>
                <a:highlight>
                  <a:srgbClr val="FF0000"/>
                </a:highlight>
                <a:latin typeface="Monaco" pitchFamily="2" charset="77"/>
              </a:rPr>
              <a:t>addr</a:t>
            </a:r>
            <a:r>
              <a:rPr lang="en-US" sz="2000" dirty="0">
                <a:solidFill>
                  <a:srgbClr val="FFFFFF"/>
                </a:solidFill>
                <a:highlight>
                  <a:srgbClr val="FF0000"/>
                </a:highlight>
                <a:latin typeface="Monaco" pitchFamily="2" charset="77"/>
              </a:rPr>
              <a:t>. of </a:t>
            </a:r>
            <a:r>
              <a:rPr lang="en-US" sz="2000" dirty="0" err="1">
                <a:solidFill>
                  <a:srgbClr val="FFFFFF"/>
                </a:solidFill>
                <a:highlight>
                  <a:srgbClr val="FF0000"/>
                </a:highlight>
                <a:latin typeface="Monaco" pitchFamily="2" charset="77"/>
              </a:rPr>
              <a:t>beat_team</a:t>
            </a:r>
            <a:r>
              <a:rPr lang="en-US" sz="2000" dirty="0">
                <a:solidFill>
                  <a:srgbClr val="FFFFFF"/>
                </a:solidFill>
                <a:highlight>
                  <a:srgbClr val="FF0000"/>
                </a:highlight>
                <a:latin typeface="Monaco" pitchFamily="2" charset="77"/>
              </a:rPr>
              <a:t>()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65D1A6-7853-3F8A-1DA2-7D185C79B03B}"/>
              </a:ext>
            </a:extLst>
          </p:cNvPr>
          <p:cNvSpPr/>
          <p:nvPr/>
        </p:nvSpPr>
        <p:spPr>
          <a:xfrm>
            <a:off x="6447454" y="1690688"/>
            <a:ext cx="5399876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Sing_navy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(NULL)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65802D-DC09-1BAE-69C4-3C99969690D7}"/>
              </a:ext>
            </a:extLst>
          </p:cNvPr>
          <p:cNvSpPr/>
          <p:nvPr/>
        </p:nvSpPr>
        <p:spPr>
          <a:xfrm>
            <a:off x="6447454" y="2760350"/>
            <a:ext cx="5399876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Sing_army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(NULL)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FDC652-340B-2888-D68D-9E2F6B0D5E15}"/>
              </a:ext>
            </a:extLst>
          </p:cNvPr>
          <p:cNvSpPr/>
          <p:nvPr/>
        </p:nvSpPr>
        <p:spPr>
          <a:xfrm>
            <a:off x="6447454" y="3830012"/>
            <a:ext cx="5399876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beat_team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(</a:t>
            </a:r>
            <a:r>
              <a:rPr lang="en-US" sz="4000" dirty="0">
                <a:solidFill>
                  <a:schemeClr val="tx2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“Navy”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AEF628-AEB2-3ADB-41F1-1BC0F0E9462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494170" y="1871767"/>
            <a:ext cx="1953284" cy="18967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AFE4225-CD6A-1D48-B85C-43BBACDDAF0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494170" y="2044631"/>
            <a:ext cx="1953284" cy="463448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873B91-E974-88F9-FD00-320AF5039900}"/>
              </a:ext>
            </a:extLst>
          </p:cNvPr>
          <p:cNvCxnSpPr>
            <a:cxnSpLocks/>
          </p:cNvCxnSpPr>
          <p:nvPr/>
        </p:nvCxnSpPr>
        <p:spPr>
          <a:xfrm>
            <a:off x="4494170" y="2719215"/>
            <a:ext cx="1953284" cy="200046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2D6A754-49E5-2150-B22A-72BB417E7170}"/>
              </a:ext>
            </a:extLst>
          </p:cNvPr>
          <p:cNvCxnSpPr>
            <a:cxnSpLocks/>
          </p:cNvCxnSpPr>
          <p:nvPr/>
        </p:nvCxnSpPr>
        <p:spPr>
          <a:xfrm flipH="1">
            <a:off x="4494170" y="3171532"/>
            <a:ext cx="1953284" cy="463448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42E26D-4289-EB8E-8DAE-B1E23AAB4CC1}"/>
              </a:ext>
            </a:extLst>
          </p:cNvPr>
          <p:cNvCxnSpPr>
            <a:cxnSpLocks/>
          </p:cNvCxnSpPr>
          <p:nvPr/>
        </p:nvCxnSpPr>
        <p:spPr>
          <a:xfrm>
            <a:off x="4542377" y="4146444"/>
            <a:ext cx="1953284" cy="200046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A23DF0-8AED-3897-22FA-52CB812F1801}"/>
              </a:ext>
            </a:extLst>
          </p:cNvPr>
          <p:cNvCxnSpPr>
            <a:cxnSpLocks/>
          </p:cNvCxnSpPr>
          <p:nvPr/>
        </p:nvCxnSpPr>
        <p:spPr>
          <a:xfrm>
            <a:off x="3380327" y="5089588"/>
            <a:ext cx="1553623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67A2E-18FF-97AE-415C-730BE7632AE3}"/>
              </a:ext>
            </a:extLst>
          </p:cNvPr>
          <p:cNvCxnSpPr>
            <a:cxnSpLocks/>
          </p:cNvCxnSpPr>
          <p:nvPr/>
        </p:nvCxnSpPr>
        <p:spPr>
          <a:xfrm>
            <a:off x="1627727" y="5356288"/>
            <a:ext cx="3306223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F43FFD-66B5-BFF8-C502-7701B47FDEFA}"/>
              </a:ext>
            </a:extLst>
          </p:cNvPr>
          <p:cNvCxnSpPr>
            <a:cxnSpLocks/>
          </p:cNvCxnSpPr>
          <p:nvPr/>
        </p:nvCxnSpPr>
        <p:spPr>
          <a:xfrm>
            <a:off x="1627726" y="5680138"/>
            <a:ext cx="3306223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C35D96-CCBF-FD7E-7778-57525EB71906}"/>
              </a:ext>
            </a:extLst>
          </p:cNvPr>
          <p:cNvCxnSpPr>
            <a:cxnSpLocks/>
          </p:cNvCxnSpPr>
          <p:nvPr/>
        </p:nvCxnSpPr>
        <p:spPr>
          <a:xfrm>
            <a:off x="4157137" y="5984938"/>
            <a:ext cx="77681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421D89-6443-1AE4-8312-36BF14F5BA55}"/>
              </a:ext>
            </a:extLst>
          </p:cNvPr>
          <p:cNvSpPr txBox="1"/>
          <p:nvPr/>
        </p:nvSpPr>
        <p:spPr>
          <a:xfrm>
            <a:off x="4961476" y="489719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x0  : first parameter for </a:t>
            </a:r>
            <a:r>
              <a:rPr lang="en-US" dirty="0" err="1">
                <a:latin typeface="Monaco" pitchFamily="2" charset="77"/>
              </a:rPr>
              <a:t>beat_team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r>
              <a:rPr lang="en-US" dirty="0">
                <a:latin typeface="Monaco" pitchFamily="2" charset="77"/>
              </a:rPr>
              <a:t>x1  : -</a:t>
            </a:r>
          </a:p>
          <a:p>
            <a:r>
              <a:rPr lang="en-US" dirty="0">
                <a:latin typeface="Monaco" pitchFamily="2" charset="77"/>
              </a:rPr>
              <a:t>x29 : - </a:t>
            </a:r>
          </a:p>
          <a:p>
            <a:r>
              <a:rPr lang="en-US" dirty="0">
                <a:latin typeface="Monaco" pitchFamily="2" charset="77"/>
              </a:rPr>
              <a:t>x30 : link register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B1B41BDF-5A46-C29D-0CEE-9FB1354145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4594" y="1690688"/>
            <a:ext cx="12700" cy="1069662"/>
          </a:xfrm>
          <a:prstGeom prst="bentConnector3">
            <a:avLst>
              <a:gd name="adj1" fmla="val 180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FE5746B-44DB-E08D-7E59-943FDD328C22}"/>
              </a:ext>
            </a:extLst>
          </p:cNvPr>
          <p:cNvCxnSpPr/>
          <p:nvPr/>
        </p:nvCxnSpPr>
        <p:spPr>
          <a:xfrm rot="10800000" flipV="1">
            <a:off x="777294" y="2837779"/>
            <a:ext cx="12700" cy="1069662"/>
          </a:xfrm>
          <a:prstGeom prst="bentConnector3">
            <a:avLst>
              <a:gd name="adj1" fmla="val 180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3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Army-Navy ROP </a:t>
            </a:r>
            <a:r>
              <a:rPr lang="en-US" dirty="0">
                <a:solidFill>
                  <a:schemeClr val="tx1"/>
                </a:solidFill>
              </a:rPr>
              <a:t>ROP Example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65D1A6-7853-3F8A-1DA2-7D185C79B03B}"/>
              </a:ext>
            </a:extLst>
          </p:cNvPr>
          <p:cNvSpPr/>
          <p:nvPr/>
        </p:nvSpPr>
        <p:spPr>
          <a:xfrm>
            <a:off x="6447454" y="1690688"/>
            <a:ext cx="5399876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Sing_navy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(NULL)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65802D-DC09-1BAE-69C4-3C99969690D7}"/>
              </a:ext>
            </a:extLst>
          </p:cNvPr>
          <p:cNvSpPr/>
          <p:nvPr/>
        </p:nvSpPr>
        <p:spPr>
          <a:xfrm>
            <a:off x="6447454" y="2760350"/>
            <a:ext cx="5399876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Sing_army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(NULL)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FDC652-340B-2888-D68D-9E2F6B0D5E15}"/>
              </a:ext>
            </a:extLst>
          </p:cNvPr>
          <p:cNvSpPr/>
          <p:nvPr/>
        </p:nvSpPr>
        <p:spPr>
          <a:xfrm>
            <a:off x="6447454" y="3830012"/>
            <a:ext cx="5399876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beat_team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(</a:t>
            </a:r>
            <a:r>
              <a:rPr lang="en-US" sz="4000" dirty="0">
                <a:solidFill>
                  <a:schemeClr val="tx2"/>
                </a:solidFill>
                <a:latin typeface="Phosphate Inline" panose="02000506050000020004" pitchFamily="2" charset="77"/>
                <a:cs typeface="Phosphate Inline" panose="02000506050000020004" pitchFamily="2" charset="77"/>
              </a:rPr>
              <a:t>“Army”</a:t>
            </a:r>
            <a:r>
              <a:rPr lang="en-US" sz="4000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E1DAA-2D16-70E0-A200-C4730A8978E5}"/>
              </a:ext>
            </a:extLst>
          </p:cNvPr>
          <p:cNvSpPr txBox="1"/>
          <p:nvPr/>
        </p:nvSpPr>
        <p:spPr>
          <a:xfrm>
            <a:off x="358902" y="1690688"/>
            <a:ext cx="5737097" cy="35394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onaco" pitchFamily="2" charset="77"/>
              </a:rPr>
              <a:t># stage1: sing </a:t>
            </a:r>
            <a:r>
              <a:rPr lang="en-US" sz="1600" dirty="0" err="1">
                <a:solidFill>
                  <a:schemeClr val="tx2"/>
                </a:solidFill>
                <a:effectLst/>
                <a:highlight>
                  <a:srgbClr val="FFFF00"/>
                </a:highlight>
                <a:latin typeface="Monaco" pitchFamily="2" charset="77"/>
              </a:rPr>
              <a:t>usna</a:t>
            </a:r>
            <a:r>
              <a:rPr lang="en-US" sz="16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onaco" pitchFamily="2" charset="77"/>
              </a:rPr>
              <a:t> alma mater</a:t>
            </a:r>
          </a:p>
          <a:p>
            <a:r>
              <a:rPr lang="en-US" sz="1600" dirty="0">
                <a:effectLst/>
                <a:latin typeface="Monaco" pitchFamily="2" charset="77"/>
              </a:rPr>
              <a:t>payload = cyclic(16)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payload += p64(</a:t>
            </a:r>
            <a:r>
              <a:rPr lang="en-US" sz="1600" dirty="0" err="1">
                <a:effectLst/>
                <a:latin typeface="Monaco" pitchFamily="2" charset="77"/>
              </a:rPr>
              <a:t>e.sym</a:t>
            </a:r>
            <a:r>
              <a:rPr lang="en-US" sz="1600" dirty="0">
                <a:effectLst/>
                <a:latin typeface="Monaco" pitchFamily="2" charset="77"/>
              </a:rPr>
              <a:t>['</a:t>
            </a:r>
            <a:r>
              <a:rPr lang="en-US" sz="1600" dirty="0" err="1">
                <a:effectLst/>
                <a:latin typeface="Monaco" pitchFamily="2" charset="77"/>
              </a:rPr>
              <a:t>sing_navy</a:t>
            </a:r>
            <a:r>
              <a:rPr lang="en-US" sz="1600" dirty="0">
                <a:effectLst/>
                <a:latin typeface="Monaco" pitchFamily="2" charset="77"/>
              </a:rPr>
              <a:t>']+8</a:t>
            </a:r>
            <a:r>
              <a:rPr lang="en-US" sz="1600" dirty="0">
                <a:solidFill>
                  <a:schemeClr val="tx2"/>
                </a:solidFill>
                <a:effectLst/>
                <a:latin typeface="Monaco" pitchFamily="2" charset="77"/>
              </a:rPr>
              <a:t>)</a:t>
            </a:r>
          </a:p>
          <a:p>
            <a:endParaRPr lang="en-US" sz="1600" dirty="0">
              <a:solidFill>
                <a:schemeClr val="tx2"/>
              </a:solidFill>
              <a:effectLst/>
              <a:latin typeface="Monaco" pitchFamily="2" charset="77"/>
            </a:endParaRPr>
          </a:p>
          <a:p>
            <a:r>
              <a:rPr lang="en-US" sz="16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onaco" pitchFamily="2" charset="77"/>
              </a:rPr>
              <a:t># stage2: sing </a:t>
            </a:r>
            <a:r>
              <a:rPr lang="en-US" sz="1600" dirty="0" err="1">
                <a:solidFill>
                  <a:schemeClr val="tx2"/>
                </a:solidFill>
                <a:effectLst/>
                <a:highlight>
                  <a:srgbClr val="FFFF00"/>
                </a:highlight>
                <a:latin typeface="Monaco" pitchFamily="2" charset="77"/>
              </a:rPr>
              <a:t>usma</a:t>
            </a:r>
            <a:r>
              <a:rPr lang="en-US" sz="16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onaco" pitchFamily="2" charset="77"/>
              </a:rPr>
              <a:t> alma mater</a:t>
            </a:r>
          </a:p>
          <a:p>
            <a:r>
              <a:rPr lang="en-US" sz="1600" dirty="0">
                <a:effectLst/>
                <a:latin typeface="Monaco" pitchFamily="2" charset="77"/>
              </a:rPr>
              <a:t>payload += cyclic(8)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payload += p64(</a:t>
            </a:r>
            <a:r>
              <a:rPr lang="en-US" sz="1600" dirty="0" err="1">
                <a:effectLst/>
                <a:latin typeface="Monaco" pitchFamily="2" charset="77"/>
              </a:rPr>
              <a:t>e.sym</a:t>
            </a:r>
            <a:r>
              <a:rPr lang="en-US" sz="1600" dirty="0">
                <a:effectLst/>
                <a:latin typeface="Monaco" pitchFamily="2" charset="77"/>
              </a:rPr>
              <a:t>['</a:t>
            </a:r>
            <a:r>
              <a:rPr lang="en-US" sz="1600" dirty="0" err="1">
                <a:effectLst/>
                <a:latin typeface="Monaco" pitchFamily="2" charset="77"/>
              </a:rPr>
              <a:t>sing_army</a:t>
            </a:r>
            <a:r>
              <a:rPr lang="en-US" sz="1600" dirty="0">
                <a:effectLst/>
                <a:latin typeface="Monaco" pitchFamily="2" charset="77"/>
              </a:rPr>
              <a:t>']+8)</a:t>
            </a:r>
          </a:p>
          <a:p>
            <a:endParaRPr lang="en-US" sz="1600" dirty="0">
              <a:solidFill>
                <a:schemeClr val="tx2"/>
              </a:solidFill>
              <a:effectLst/>
              <a:latin typeface="Monaco" pitchFamily="2" charset="77"/>
            </a:endParaRPr>
          </a:p>
          <a:p>
            <a:r>
              <a:rPr lang="en-US" sz="16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onaco" pitchFamily="2" charset="77"/>
              </a:rPr>
              <a:t># stage3: </a:t>
            </a:r>
            <a:r>
              <a:rPr lang="en-US" sz="1600" dirty="0" err="1">
                <a:solidFill>
                  <a:schemeClr val="tx2"/>
                </a:solidFill>
                <a:effectLst/>
                <a:highlight>
                  <a:srgbClr val="FFFF00"/>
                </a:highlight>
                <a:latin typeface="Monaco" pitchFamily="2" charset="77"/>
              </a:rPr>
              <a:t>beat_team</a:t>
            </a:r>
            <a:r>
              <a:rPr lang="en-US" sz="160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onaco" pitchFamily="2" charset="77"/>
              </a:rPr>
              <a:t>("Navy!")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payload += cyclic(8)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payload += p64(</a:t>
            </a:r>
            <a:r>
              <a:rPr lang="en-US" sz="1600" dirty="0" err="1">
                <a:effectLst/>
                <a:latin typeface="Monaco" pitchFamily="2" charset="77"/>
              </a:rPr>
              <a:t>e.sym</a:t>
            </a:r>
            <a:r>
              <a:rPr lang="en-US" sz="1600" dirty="0">
                <a:effectLst/>
                <a:latin typeface="Monaco" pitchFamily="2" charset="77"/>
              </a:rPr>
              <a:t>['</a:t>
            </a:r>
            <a:r>
              <a:rPr lang="en-US" sz="1600" dirty="0" err="1">
                <a:effectLst/>
                <a:latin typeface="Monaco" pitchFamily="2" charset="77"/>
              </a:rPr>
              <a:t>easy_button</a:t>
            </a:r>
            <a:r>
              <a:rPr lang="en-US" sz="1600" dirty="0">
                <a:effectLst/>
                <a:latin typeface="Monaco" pitchFamily="2" charset="77"/>
              </a:rPr>
              <a:t>'])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payload += p64(next(</a:t>
            </a:r>
            <a:r>
              <a:rPr lang="en-US" sz="1600" dirty="0" err="1">
                <a:effectLst/>
                <a:latin typeface="Monaco" pitchFamily="2" charset="77"/>
              </a:rPr>
              <a:t>e.search</a:t>
            </a:r>
            <a:r>
              <a:rPr lang="en-US" sz="1600" dirty="0">
                <a:effectLst/>
                <a:latin typeface="Monaco" pitchFamily="2" charset="77"/>
              </a:rPr>
              <a:t>(</a:t>
            </a:r>
            <a:r>
              <a:rPr lang="en-US" sz="1600" dirty="0" err="1">
                <a:effectLst/>
                <a:latin typeface="Monaco" pitchFamily="2" charset="77"/>
              </a:rPr>
              <a:t>b’Navy</a:t>
            </a:r>
            <a:r>
              <a:rPr lang="en-US" sz="1600" dirty="0">
                <a:effectLst/>
                <a:latin typeface="Monaco" pitchFamily="2" charset="77"/>
              </a:rPr>
              <a:t>\x00')))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payload += cyclic(16)</a:t>
            </a:r>
          </a:p>
          <a:p>
            <a:r>
              <a:rPr lang="en-US" sz="1600" dirty="0">
                <a:effectLst/>
                <a:latin typeface="Monaco" pitchFamily="2" charset="77"/>
              </a:rPr>
              <a:t>payload += p64(</a:t>
            </a:r>
            <a:r>
              <a:rPr lang="en-US" sz="1600" dirty="0" err="1">
                <a:effectLst/>
                <a:latin typeface="Monaco" pitchFamily="2" charset="77"/>
              </a:rPr>
              <a:t>e.sym</a:t>
            </a:r>
            <a:r>
              <a:rPr lang="en-US" sz="1600" dirty="0">
                <a:effectLst/>
                <a:latin typeface="Monaco" pitchFamily="2" charset="77"/>
              </a:rPr>
              <a:t>['</a:t>
            </a:r>
            <a:r>
              <a:rPr lang="en-US" sz="1600" dirty="0" err="1">
                <a:effectLst/>
                <a:latin typeface="Monaco" pitchFamily="2" charset="77"/>
              </a:rPr>
              <a:t>beat_team</a:t>
            </a:r>
            <a:r>
              <a:rPr lang="en-US" sz="1600" dirty="0">
                <a:effectLst/>
                <a:latin typeface="Monaco" pitchFamily="2" charset="77"/>
              </a:rPr>
              <a:t>'])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AEF628-AEB2-3ADB-41F1-1BC0F0E9462F}"/>
              </a:ext>
            </a:extLst>
          </p:cNvPr>
          <p:cNvCxnSpPr>
            <a:cxnSpLocks/>
          </p:cNvCxnSpPr>
          <p:nvPr/>
        </p:nvCxnSpPr>
        <p:spPr>
          <a:xfrm flipV="1">
            <a:off x="4494170" y="2022715"/>
            <a:ext cx="1953284" cy="18967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DD4BA5-A920-79F4-6485-DBF51DE8221D}"/>
              </a:ext>
            </a:extLst>
          </p:cNvPr>
          <p:cNvCxnSpPr>
            <a:cxnSpLocks/>
          </p:cNvCxnSpPr>
          <p:nvPr/>
        </p:nvCxnSpPr>
        <p:spPr>
          <a:xfrm flipV="1">
            <a:off x="4494170" y="3024472"/>
            <a:ext cx="1953284" cy="18967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834897-0D60-F31F-9AE6-FADFBF8F15CE}"/>
              </a:ext>
            </a:extLst>
          </p:cNvPr>
          <p:cNvCxnSpPr>
            <a:cxnSpLocks/>
          </p:cNvCxnSpPr>
          <p:nvPr/>
        </p:nvCxnSpPr>
        <p:spPr>
          <a:xfrm flipV="1">
            <a:off x="4436052" y="4007262"/>
            <a:ext cx="1953284" cy="18967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6B2CB7-366A-C976-39BF-45E91687272E}"/>
              </a:ext>
            </a:extLst>
          </p:cNvPr>
          <p:cNvCxnSpPr>
            <a:cxnSpLocks/>
          </p:cNvCxnSpPr>
          <p:nvPr/>
        </p:nvCxnSpPr>
        <p:spPr>
          <a:xfrm flipH="1">
            <a:off x="4436052" y="2253677"/>
            <a:ext cx="1953284" cy="463448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ED642-6A64-B787-02E3-D210FA09933C}"/>
              </a:ext>
            </a:extLst>
          </p:cNvPr>
          <p:cNvCxnSpPr>
            <a:cxnSpLocks/>
          </p:cNvCxnSpPr>
          <p:nvPr/>
        </p:nvCxnSpPr>
        <p:spPr>
          <a:xfrm flipH="1">
            <a:off x="4494170" y="3257601"/>
            <a:ext cx="1953284" cy="463448"/>
          </a:xfrm>
          <a:prstGeom prst="line">
            <a:avLst/>
          </a:prstGeom>
          <a:ln w="38100">
            <a:solidFill>
              <a:schemeClr val="tx2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35FE150-B79D-AB00-2F02-E177B4BB260D}"/>
              </a:ext>
            </a:extLst>
          </p:cNvPr>
          <p:cNvSpPr/>
          <p:nvPr/>
        </p:nvSpPr>
        <p:spPr>
          <a:xfrm>
            <a:off x="358902" y="5334000"/>
            <a:ext cx="9436262" cy="11360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rgbClr val="FFFF00"/>
                </a:solidFill>
                <a:latin typeface="Monaco" pitchFamily="2" charset="77"/>
              </a:rPr>
              <a:t>Pwntools</a:t>
            </a:r>
            <a:r>
              <a:rPr lang="en-US" sz="1400" dirty="0">
                <a:solidFill>
                  <a:srgbClr val="FFFF00"/>
                </a:solidFill>
                <a:latin typeface="Monaco" pitchFamily="2" charset="77"/>
              </a:rPr>
              <a:t> Notes:</a:t>
            </a:r>
          </a:p>
          <a:p>
            <a:r>
              <a:rPr lang="en-US" sz="1400" dirty="0">
                <a:solidFill>
                  <a:srgbClr val="FFFFFF"/>
                </a:solidFill>
                <a:latin typeface="Monaco" pitchFamily="2" charset="77"/>
              </a:rPr>
              <a:t>cyclic(x): create a pattern of x characters</a:t>
            </a:r>
          </a:p>
          <a:p>
            <a:r>
              <a:rPr lang="en-US" sz="1400" dirty="0">
                <a:solidFill>
                  <a:srgbClr val="FFFFFF"/>
                </a:solidFill>
                <a:latin typeface="Monaco" pitchFamily="2" charset="77"/>
              </a:rPr>
              <a:t>p64(x): create a byte array that represents the integer b in the correct endianness</a:t>
            </a:r>
          </a:p>
          <a:p>
            <a:r>
              <a:rPr lang="en-US" sz="1400" dirty="0" err="1">
                <a:solidFill>
                  <a:srgbClr val="FFFFFF"/>
                </a:solidFill>
                <a:latin typeface="Monaco" pitchFamily="2" charset="77"/>
              </a:rPr>
              <a:t>e.sym</a:t>
            </a:r>
            <a:r>
              <a:rPr lang="en-US" sz="1400" dirty="0">
                <a:solidFill>
                  <a:srgbClr val="FFFFFF"/>
                </a:solidFill>
                <a:latin typeface="Monaco" pitchFamily="2" charset="77"/>
              </a:rPr>
              <a:t>[x]: return the address of the symbol x</a:t>
            </a:r>
          </a:p>
          <a:p>
            <a:r>
              <a:rPr lang="en-US" sz="1400" dirty="0">
                <a:solidFill>
                  <a:srgbClr val="FFFFFF"/>
                </a:solidFill>
                <a:latin typeface="Monaco" pitchFamily="2" charset="77"/>
              </a:rPr>
              <a:t>next(</a:t>
            </a:r>
            <a:r>
              <a:rPr lang="en-US" sz="1400" dirty="0" err="1">
                <a:solidFill>
                  <a:srgbClr val="FFFFFF"/>
                </a:solidFill>
                <a:latin typeface="Monaco" pitchFamily="2" charset="77"/>
              </a:rPr>
              <a:t>e.search</a:t>
            </a:r>
            <a:r>
              <a:rPr lang="en-US" sz="1400" dirty="0">
                <a:solidFill>
                  <a:srgbClr val="FFFFFF"/>
                </a:solidFill>
                <a:latin typeface="Monaco" pitchFamily="2" charset="77"/>
              </a:rPr>
              <a:t>(x)): return the address of the string </a:t>
            </a:r>
            <a:r>
              <a:rPr lang="en-US" sz="1400" dirty="0">
                <a:solidFill>
                  <a:schemeClr val="tx1"/>
                </a:solidFill>
                <a:latin typeface="Monaco" pitchFamily="2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2295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9" y="504685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Phosphate Inline" panose="02000506050000020004" pitchFamily="2" charset="77"/>
                <a:cs typeface="Phosphate Inline" panose="02000506050000020004" pitchFamily="2" charset="77"/>
              </a:rPr>
              <a:t>Pwn</a:t>
            </a:r>
            <a:r>
              <a:rPr lang="en-US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 My Ride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1D5B5-726C-7452-E11A-87D6C0F3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21" y="1907752"/>
            <a:ext cx="2622179" cy="2622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3AED9F-433D-67D4-DD00-60702144622A}"/>
              </a:ext>
            </a:extLst>
          </p:cNvPr>
          <p:cNvSpPr txBox="1"/>
          <p:nvPr/>
        </p:nvSpPr>
        <p:spPr>
          <a:xfrm>
            <a:off x="1390650" y="4784949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  <a:p>
            <a:r>
              <a:rPr lang="en-US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third rule: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a binary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segfaults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taps out, the fight is just starting.</a:t>
            </a:r>
          </a:p>
          <a:p>
            <a:r>
              <a:rPr lang="en-US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  <a:p>
            <a:r>
              <a:rPr lang="en-US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eighth rule: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its your first night of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pwn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club, you have to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pwn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binary.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6247D-016D-505B-0FA4-A6926D58F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421" y="1566067"/>
            <a:ext cx="3063875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Pwn</a:t>
            </a:r>
            <a:r>
              <a:rPr lang="en-US" dirty="0"/>
              <a:t> My Ride </a:t>
            </a:r>
            <a:r>
              <a:rPr lang="en-US" dirty="0">
                <a:solidFill>
                  <a:schemeClr val="tx1"/>
                </a:solidFill>
              </a:rPr>
              <a:t>Activity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7DB12-246F-6820-91BA-3FF799427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42" y="1713134"/>
            <a:ext cx="1935126" cy="1935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E9F4B-3F99-65DF-D6B6-4A964DE9D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42" y="3038697"/>
            <a:ext cx="1935126" cy="1935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B29E30-C934-06A5-A5E7-A27DC561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42" y="4417348"/>
            <a:ext cx="1935126" cy="19351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E5F115-DF15-E18B-D72D-BADD3FA2CBC9}"/>
              </a:ext>
            </a:extLst>
          </p:cNvPr>
          <p:cNvSpPr/>
          <p:nvPr/>
        </p:nvSpPr>
        <p:spPr>
          <a:xfrm>
            <a:off x="2372984" y="2615213"/>
            <a:ext cx="340242" cy="327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353DB2-3097-5D7E-3B92-45A61A750A54}"/>
              </a:ext>
            </a:extLst>
          </p:cNvPr>
          <p:cNvSpPr/>
          <p:nvPr/>
        </p:nvSpPr>
        <p:spPr>
          <a:xfrm>
            <a:off x="2372984" y="3911532"/>
            <a:ext cx="340242" cy="327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599F6D-D102-01DD-A765-2E39A5AEDAB9}"/>
              </a:ext>
            </a:extLst>
          </p:cNvPr>
          <p:cNvSpPr/>
          <p:nvPr/>
        </p:nvSpPr>
        <p:spPr>
          <a:xfrm>
            <a:off x="2392477" y="5335367"/>
            <a:ext cx="340242" cy="327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933AD7-235D-6A3A-4568-28DFED79FF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622270" y="1647650"/>
            <a:ext cx="1886393" cy="1935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C15352-92F1-DA46-FBE0-D7BC99B51B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622270" y="2973213"/>
            <a:ext cx="1886393" cy="1935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BAACC5-25E7-A055-7DEB-A460E5BD2A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622270" y="4351864"/>
            <a:ext cx="1886393" cy="193512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C18B238-D877-D02D-D601-55F2642DD128}"/>
              </a:ext>
            </a:extLst>
          </p:cNvPr>
          <p:cNvSpPr/>
          <p:nvPr/>
        </p:nvSpPr>
        <p:spPr>
          <a:xfrm flipH="1">
            <a:off x="9399629" y="2550216"/>
            <a:ext cx="331673" cy="327781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CF1A13-718B-1E37-C054-583399B38906}"/>
              </a:ext>
            </a:extLst>
          </p:cNvPr>
          <p:cNvSpPr/>
          <p:nvPr/>
        </p:nvSpPr>
        <p:spPr>
          <a:xfrm flipH="1">
            <a:off x="9399628" y="3842369"/>
            <a:ext cx="331673" cy="327781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4B5D4B-D13A-1562-815E-F0B7D9A36D1A}"/>
              </a:ext>
            </a:extLst>
          </p:cNvPr>
          <p:cNvSpPr/>
          <p:nvPr/>
        </p:nvSpPr>
        <p:spPr>
          <a:xfrm flipH="1">
            <a:off x="9459285" y="5269883"/>
            <a:ext cx="331673" cy="327781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52525F-1D84-D55A-56DB-33F6B0D7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734" y="1440343"/>
            <a:ext cx="5052532" cy="50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58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Pwn</a:t>
            </a:r>
            <a:r>
              <a:rPr lang="en-US" dirty="0"/>
              <a:t> My Ride </a:t>
            </a:r>
            <a:r>
              <a:rPr lang="en-US" dirty="0">
                <a:solidFill>
                  <a:schemeClr val="tx1"/>
                </a:solidFill>
              </a:rPr>
              <a:t>Activity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7DB12-246F-6820-91BA-3FF799427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216" y="1641132"/>
            <a:ext cx="1935126" cy="1935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E9F4B-3F99-65DF-D6B6-4A964DE9D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43" y="2870992"/>
            <a:ext cx="1935126" cy="1935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B29E30-C934-06A5-A5E7-A27DC561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82" y="4031644"/>
            <a:ext cx="1935126" cy="19351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E5F115-DF15-E18B-D72D-BADD3FA2CBC9}"/>
              </a:ext>
            </a:extLst>
          </p:cNvPr>
          <p:cNvSpPr/>
          <p:nvPr/>
        </p:nvSpPr>
        <p:spPr>
          <a:xfrm>
            <a:off x="5695658" y="2543211"/>
            <a:ext cx="340242" cy="327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353DB2-3097-5D7E-3B92-45A61A750A54}"/>
              </a:ext>
            </a:extLst>
          </p:cNvPr>
          <p:cNvSpPr/>
          <p:nvPr/>
        </p:nvSpPr>
        <p:spPr>
          <a:xfrm>
            <a:off x="5074985" y="3743827"/>
            <a:ext cx="340242" cy="327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599F6D-D102-01DD-A765-2E39A5AEDAB9}"/>
              </a:ext>
            </a:extLst>
          </p:cNvPr>
          <p:cNvSpPr/>
          <p:nvPr/>
        </p:nvSpPr>
        <p:spPr>
          <a:xfrm>
            <a:off x="6726717" y="4949663"/>
            <a:ext cx="340242" cy="327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933AD7-235D-6A3A-4568-28DFED79FF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622270" y="1647650"/>
            <a:ext cx="1886393" cy="1935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C15352-92F1-DA46-FBE0-D7BC99B51B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622270" y="2973213"/>
            <a:ext cx="1886393" cy="1935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BAACC5-25E7-A055-7DEB-A460E5BD2A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622270" y="4351864"/>
            <a:ext cx="1886393" cy="193512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C18B238-D877-D02D-D601-55F2642DD128}"/>
              </a:ext>
            </a:extLst>
          </p:cNvPr>
          <p:cNvSpPr/>
          <p:nvPr/>
        </p:nvSpPr>
        <p:spPr>
          <a:xfrm flipH="1">
            <a:off x="9399629" y="2550216"/>
            <a:ext cx="331673" cy="327781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CF1A13-718B-1E37-C054-583399B38906}"/>
              </a:ext>
            </a:extLst>
          </p:cNvPr>
          <p:cNvSpPr/>
          <p:nvPr/>
        </p:nvSpPr>
        <p:spPr>
          <a:xfrm flipH="1">
            <a:off x="9399628" y="3842369"/>
            <a:ext cx="331673" cy="327781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4B5D4B-D13A-1562-815E-F0B7D9A36D1A}"/>
              </a:ext>
            </a:extLst>
          </p:cNvPr>
          <p:cNvSpPr/>
          <p:nvPr/>
        </p:nvSpPr>
        <p:spPr>
          <a:xfrm flipH="1">
            <a:off x="9459285" y="5269883"/>
            <a:ext cx="331673" cy="327781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52525F-1D84-D55A-56DB-33F6B0D7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734" y="1440343"/>
            <a:ext cx="5052532" cy="5052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BAD0DB-0C9F-64AF-6902-A8AE2F2798C9}"/>
              </a:ext>
            </a:extLst>
          </p:cNvPr>
          <p:cNvSpPr txBox="1"/>
          <p:nvPr/>
        </p:nvSpPr>
        <p:spPr>
          <a:xfrm>
            <a:off x="811484" y="3605789"/>
            <a:ext cx="282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Move all your cars into the octagon before the other team.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1780E3-C99C-1228-6930-E34CC67CF6F3}"/>
              </a:ext>
            </a:extLst>
          </p:cNvPr>
          <p:cNvSpPr txBox="1">
            <a:spLocks/>
          </p:cNvSpPr>
          <p:nvPr/>
        </p:nvSpPr>
        <p:spPr>
          <a:xfrm>
            <a:off x="1041191" y="2550216"/>
            <a:ext cx="2134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Phosphate Inline" panose="02000506050000020004" pitchFamily="2" charset="77"/>
                <a:cs typeface="Phosphate Inline" panose="02000506050000020004" pitchFamily="2" charset="77"/>
              </a:rPr>
              <a:t>Goal</a:t>
            </a:r>
            <a:endParaRPr lang="en-US" dirty="0">
              <a:solidFill>
                <a:schemeClr val="tx1"/>
              </a:solidFill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739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/bin/</a:t>
            </a:r>
            <a:r>
              <a:rPr lang="en-US" dirty="0" err="1">
                <a:solidFill>
                  <a:schemeClr val="tx1"/>
                </a:solidFill>
              </a:rPr>
              <a:t>whoami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4BEA-433B-9242-8BB1-E97C18095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950"/>
            <a:ext cx="10515600" cy="429101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TJ OConnor, LTC (Ret), PhD</a:t>
            </a:r>
          </a:p>
          <a:p>
            <a:pPr marL="0" indent="0">
              <a:buNone/>
            </a:pPr>
            <a:r>
              <a:rPr lang="en-US" sz="2000" dirty="0"/>
              <a:t>1999 Grad, B2 &amp;&amp; G2</a:t>
            </a:r>
          </a:p>
          <a:p>
            <a:pPr marL="0" indent="0">
              <a:buNone/>
            </a:pPr>
            <a:r>
              <a:rPr lang="en-US" sz="2000" dirty="0"/>
              <a:t>--------------------------</a:t>
            </a:r>
          </a:p>
          <a:p>
            <a:pPr marL="0" indent="0">
              <a:buNone/>
            </a:pPr>
            <a:r>
              <a:rPr lang="en-US" sz="2000" dirty="0"/>
              <a:t>Computer Science (BS)</a:t>
            </a:r>
          </a:p>
          <a:p>
            <a:pPr marL="0" indent="0">
              <a:buNone/>
            </a:pPr>
            <a:r>
              <a:rPr lang="en-US" sz="2000" dirty="0"/>
              <a:t>PhD &amp;&amp; MS – North Carolina State; MS – SANS Technology Institute</a:t>
            </a:r>
          </a:p>
          <a:p>
            <a:pPr marL="0" indent="0">
              <a:buNone/>
            </a:pPr>
            <a:r>
              <a:rPr lang="en-US" sz="2000" dirty="0"/>
              <a:t>Army Career: Four assignments supporting Special Forces as Signal Officer</a:t>
            </a:r>
          </a:p>
          <a:p>
            <a:pPr marL="0" indent="0">
              <a:buNone/>
            </a:pPr>
            <a:r>
              <a:rPr lang="en-US" sz="2000" dirty="0"/>
              <a:t>--------------------------</a:t>
            </a:r>
          </a:p>
          <a:p>
            <a:pPr marL="0" indent="0">
              <a:buNone/>
            </a:pPr>
            <a:r>
              <a:rPr lang="en-US" sz="2000" dirty="0"/>
              <a:t>CS Faculty: 2008-2011; Formerly OIC of </a:t>
            </a:r>
            <a:r>
              <a:rPr lang="en-US" sz="2000" strike="sngStrike" dirty="0"/>
              <a:t>SIGSAC,</a:t>
            </a:r>
            <a:r>
              <a:rPr lang="en-US" sz="2000" dirty="0"/>
              <a:t> </a:t>
            </a:r>
            <a:r>
              <a:rPr lang="en-US" sz="2000" dirty="0" err="1"/>
              <a:t>CyberTech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Currently: Cybersecurity Program Chair @ Florida Tech</a:t>
            </a:r>
          </a:p>
          <a:p>
            <a:pPr marL="0" indent="0">
              <a:buNone/>
            </a:pPr>
            <a:r>
              <a:rPr lang="en-US" sz="2000" dirty="0"/>
              <a:t>CTF Enthusiast, Jiu Jitsu Black Belt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03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Pwn</a:t>
            </a:r>
            <a:r>
              <a:rPr lang="en-US" dirty="0"/>
              <a:t> My Ride </a:t>
            </a:r>
            <a:r>
              <a:rPr lang="en-US" dirty="0">
                <a:solidFill>
                  <a:schemeClr val="tx1"/>
                </a:solidFill>
              </a:rPr>
              <a:t>Activity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7DB12-246F-6820-91BA-3FF799427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80" y="2276094"/>
            <a:ext cx="1935126" cy="19351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E5F115-DF15-E18B-D72D-BADD3FA2CBC9}"/>
              </a:ext>
            </a:extLst>
          </p:cNvPr>
          <p:cNvSpPr/>
          <p:nvPr/>
        </p:nvSpPr>
        <p:spPr>
          <a:xfrm>
            <a:off x="2156222" y="3178173"/>
            <a:ext cx="340242" cy="327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D8DDF-0EF6-A706-0501-7C9726A36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07256" y="1858258"/>
            <a:ext cx="1570742" cy="1570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EE6F0-193E-D2CA-F185-AC6E6F01D703}"/>
              </a:ext>
            </a:extLst>
          </p:cNvPr>
          <p:cNvSpPr txBox="1"/>
          <p:nvPr/>
        </p:nvSpPr>
        <p:spPr>
          <a:xfrm>
            <a:off x="1232283" y="3934315"/>
            <a:ext cx="8947105" cy="184665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effectLst/>
              <a:latin typeface="Monaco" pitchFamily="2" charset="77"/>
            </a:endParaRPr>
          </a:p>
          <a:p>
            <a:r>
              <a:rPr lang="en-US" sz="1400" dirty="0">
                <a:effectLst/>
                <a:latin typeface="Monaco" pitchFamily="2" charset="77"/>
              </a:rPr>
              <a:t>&lt;&lt;&lt; -----------------------------------------------------------------------------</a:t>
            </a:r>
          </a:p>
          <a:p>
            <a:r>
              <a:rPr lang="en-US" sz="1400" dirty="0">
                <a:effectLst/>
                <a:latin typeface="Monaco" pitchFamily="2" charset="77"/>
              </a:rPr>
              <a:t>&lt;&lt;&lt; Remote Controlled CTF v4.3: Rop2Drive                                        </a:t>
            </a:r>
          </a:p>
          <a:p>
            <a:r>
              <a:rPr lang="en-US" sz="1400" dirty="0">
                <a:effectLst/>
                <a:latin typeface="Monaco" pitchFamily="2" charset="77"/>
              </a:rPr>
              <a:t>&lt;&lt;&lt; -----------------------------------------------------------------------------</a:t>
            </a:r>
          </a:p>
          <a:p>
            <a:r>
              <a:rPr lang="en-US" sz="1400" dirty="0">
                <a:effectLst/>
                <a:latin typeface="Monaco" pitchFamily="2" charset="77"/>
              </a:rPr>
              <a:t>&lt;&lt;&lt; We are sorry, but our car service is not available at this time. </a:t>
            </a:r>
            <a:r>
              <a:rPr lang="en-US" sz="1400" dirty="0" err="1">
                <a:effectLst/>
                <a:latin typeface="Monaco" pitchFamily="2" charset="77"/>
              </a:rPr>
              <a:t>DriverMenu</a:t>
            </a:r>
            <a:r>
              <a:rPr lang="en-US" sz="1400" dirty="0">
                <a:effectLst/>
                <a:latin typeface="Monaco" pitchFamily="2" charset="77"/>
              </a:rPr>
              <a:t>()</a:t>
            </a:r>
          </a:p>
          <a:p>
            <a:r>
              <a:rPr lang="en-US" sz="1400" dirty="0">
                <a:effectLst/>
                <a:latin typeface="Monaco" pitchFamily="2" charset="77"/>
              </a:rPr>
              <a:t>&lt;&lt;&lt; has been removed, and </a:t>
            </a:r>
            <a:r>
              <a:rPr lang="en-US" sz="1400" dirty="0" err="1">
                <a:effectLst/>
                <a:latin typeface="Monaco" pitchFamily="2" charset="77"/>
              </a:rPr>
              <a:t>car_server_connect</a:t>
            </a:r>
            <a:r>
              <a:rPr lang="en-US" sz="1400" dirty="0">
                <a:effectLst/>
                <a:latin typeface="Monaco" pitchFamily="2" charset="77"/>
              </a:rPr>
              <a:t> is not called o prevent exploitation</a:t>
            </a:r>
          </a:p>
          <a:p>
            <a:r>
              <a:rPr lang="en-US" sz="1400" dirty="0">
                <a:effectLst/>
                <a:latin typeface="Monaco" pitchFamily="2" charset="77"/>
              </a:rPr>
              <a:t>&lt;&lt;&lt; Please provide your email contact info and we'll get back to you ASAP &gt;&gt;&gt; </a:t>
            </a:r>
          </a:p>
          <a:p>
            <a:endParaRPr lang="en-US" sz="1600" dirty="0">
              <a:effectLst/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39EE3-A6DA-0935-CD64-C5927E1C6769}"/>
              </a:ext>
            </a:extLst>
          </p:cNvPr>
          <p:cNvSpPr txBox="1"/>
          <p:nvPr/>
        </p:nvSpPr>
        <p:spPr>
          <a:xfrm>
            <a:off x="1602519" y="2223435"/>
            <a:ext cx="114967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RCCTF-1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4102B-B9B9-D5B1-3A31-0EDE1F555368}"/>
              </a:ext>
            </a:extLst>
          </p:cNvPr>
          <p:cNvSpPr txBox="1"/>
          <p:nvPr/>
        </p:nvSpPr>
        <p:spPr>
          <a:xfrm>
            <a:off x="4633061" y="1687546"/>
            <a:ext cx="63767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cars are numbered #[{1-3},{7-9}]</a:t>
            </a:r>
          </a:p>
          <a:p>
            <a:r>
              <a:rPr lang="en-US" dirty="0">
                <a:highlight>
                  <a:srgbClr val="00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1 has 1,2,3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</a:t>
            </a:r>
            <a:r>
              <a:rPr lang="en-US" dirty="0">
                <a:solidFill>
                  <a:srgbClr val="FFFFFF"/>
                </a:solidFill>
                <a:highlight>
                  <a:srgbClr val="FF00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2 has 4,5,6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car hosts its own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WiFi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hotspot at </a:t>
            </a:r>
            <a:r>
              <a:rPr lang="en-US" dirty="0">
                <a:solidFill>
                  <a:srgbClr val="FFFFFF"/>
                </a:solidFill>
                <a:highlight>
                  <a:srgbClr val="8000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RCCTF-&lt;#&gt;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Browse to 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http://10.3.141.1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 connected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car hosts a vulnerable binary on </a:t>
            </a:r>
            <a:r>
              <a:rPr lang="en-US" dirty="0">
                <a:solidFill>
                  <a:srgbClr val="FFFFFF"/>
                </a:solidFill>
                <a:highlight>
                  <a:srgbClr val="8000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TCP port 1337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Follow the prompts to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pwn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binary</a:t>
            </a:r>
          </a:p>
          <a:p>
            <a:endParaRPr lang="en-US" dirty="0">
              <a:solidFill>
                <a:srgbClr val="FFFFFF"/>
              </a:solidFill>
              <a:highlight>
                <a:srgbClr val="800000"/>
              </a:highligh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00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69446-2063-247D-20A1-10F255438B10}"/>
              </a:ext>
            </a:extLst>
          </p:cNvPr>
          <p:cNvSpPr txBox="1"/>
          <p:nvPr/>
        </p:nvSpPr>
        <p:spPr>
          <a:xfrm>
            <a:off x="838200" y="5414565"/>
            <a:ext cx="8947105" cy="6463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Binaries, source code, docker containers, and toy example located at</a:t>
            </a:r>
          </a:p>
          <a:p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github.com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tj-oconnor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/pwn4army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D4A2-4930-F359-7534-64A12422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" y="1878697"/>
            <a:ext cx="3006436" cy="30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2A02-0BC3-3722-AF09-6349E3D0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/bin/</a:t>
            </a:r>
            <a:r>
              <a:rPr lang="en-US" dirty="0" err="1">
                <a:solidFill>
                  <a:schemeClr val="tx1"/>
                </a:solidFill>
              </a:rPr>
              <a:t>whoami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87461-3885-FC83-A99D-CAD9E972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1674123"/>
            <a:ext cx="8949111" cy="481875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9805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4BEA-433B-9242-8BB1-E97C1809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Examine the ARMv8-a 64-bit architecture (AArch64): </a:t>
            </a:r>
            <a:r>
              <a:rPr lang="en-US" sz="24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registers</a:t>
            </a:r>
            <a:r>
              <a:rPr lang="en-US" sz="2400" dirty="0"/>
              <a:t>, calling convention and basic instructions.</a:t>
            </a:r>
          </a:p>
          <a:p>
            <a:endParaRPr lang="en-US" sz="2400" dirty="0"/>
          </a:p>
          <a:p>
            <a:r>
              <a:rPr lang="en-US" sz="2400" dirty="0"/>
              <a:t>Examine return-oriented programming (ROP) attacks in the context of the ARMv8-a 64 architecture.</a:t>
            </a:r>
          </a:p>
          <a:p>
            <a:endParaRPr lang="en-US" sz="2400" dirty="0"/>
          </a:p>
          <a:p>
            <a:r>
              <a:rPr lang="en-US" sz="2400" dirty="0"/>
              <a:t>Develop and execute ROP attacks against vulnerable binaries.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72753-9E9F-5A4E-B965-EDBD73D388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10760029" cy="431007"/>
          </a:xfrm>
        </p:spPr>
        <p:txBody>
          <a:bodyPr>
            <a:normAutofit/>
          </a:bodyPr>
          <a:lstStyle/>
          <a:p>
            <a:r>
              <a:rPr lang="en-US" b="0" dirty="0"/>
              <a:t>intro to aarch64 return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26025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4BEA-433B-9242-8BB1-E97C18095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dirty="0"/>
              <a:t>Arm Developer, Procedure Standard Call Documentation [</a:t>
            </a:r>
            <a:r>
              <a:rPr lang="en-US" sz="21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1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dirty="0"/>
              <a:t>Arm Developer, The ARM Instruction Set Architecture [ </a:t>
            </a:r>
            <a:r>
              <a:rPr lang="en-US" sz="2100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100" dirty="0">
                <a:solidFill>
                  <a:schemeClr val="dk2"/>
                </a:solidFill>
              </a:rPr>
              <a:t> </a:t>
            </a:r>
            <a:r>
              <a:rPr lang="en-US" sz="21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dirty="0"/>
              <a:t>MITRE, CWE-121: Stack Based Buffer Overflow [</a:t>
            </a:r>
            <a:r>
              <a:rPr lang="en-US" sz="21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1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dirty="0"/>
              <a:t>CTF101.org, Return Oriented Programming. [</a:t>
            </a:r>
            <a:r>
              <a:rPr lang="en-US" sz="21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1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dirty="0"/>
              <a:t>Perfect Blue, ROP-</a:t>
            </a:r>
            <a:r>
              <a:rPr lang="en-US" sz="2100" dirty="0" err="1"/>
              <a:t>ing</a:t>
            </a:r>
            <a:r>
              <a:rPr lang="en-US" sz="2100" dirty="0"/>
              <a:t> on Aarch64 – The CTF Style [</a:t>
            </a:r>
            <a:r>
              <a:rPr lang="en-US" sz="2100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1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1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7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Pwn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AArch64?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4BEA-433B-9242-8BB1-E97C18095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29893" cy="4486275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ARM</a:t>
            </a:r>
            <a:r>
              <a:rPr lang="en-US" sz="2100" dirty="0"/>
              <a:t> is a </a:t>
            </a:r>
            <a:r>
              <a:rPr lang="en-US" sz="21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reduced instruction set computer (RISC) </a:t>
            </a:r>
            <a:r>
              <a:rPr lang="en-US" sz="2100" dirty="0"/>
              <a:t>architecture.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1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dirty="0"/>
              <a:t>Aarch64 refers to the </a:t>
            </a:r>
            <a:r>
              <a:rPr lang="en-US" sz="2100" dirty="0">
                <a:solidFill>
                  <a:schemeClr val="tx2"/>
                </a:solidFill>
              </a:rPr>
              <a:t>ARMv8-A</a:t>
            </a:r>
            <a:r>
              <a:rPr lang="en-US" sz="2100" dirty="0"/>
              <a:t> 64-bit reduced instruction set computer. This architecture supports </a:t>
            </a:r>
            <a:r>
              <a:rPr lang="en-US" sz="2100" dirty="0">
                <a:solidFill>
                  <a:schemeClr val="tx2"/>
                </a:solidFill>
              </a:rPr>
              <a:t>Cortex-A</a:t>
            </a:r>
            <a:r>
              <a:rPr lang="en-US" sz="2100" dirty="0"/>
              <a:t> processors.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1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dirty="0"/>
              <a:t>The ARM architecture reduction reduces power consumption, making for efficient devices.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1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dirty="0"/>
              <a:t>Used commonly for </a:t>
            </a:r>
            <a:r>
              <a:rPr lang="en-US" sz="2100" dirty="0" err="1"/>
              <a:t>smarthome</a:t>
            </a:r>
            <a:r>
              <a:rPr lang="en-US" sz="2100" dirty="0"/>
              <a:t> IoT devices, smart phones, and other lightweight portable devices.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11419-17AD-D541-6CFC-B8884ED03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986" y="3072810"/>
            <a:ext cx="2328530" cy="2328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C9C13-0B3F-2492-2C73-8B4666858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8111" y="3824326"/>
            <a:ext cx="744279" cy="744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4E7DEC-2CA3-C50A-6B5E-ED1AD5E2E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7135" y="3556231"/>
            <a:ext cx="1546888" cy="15468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15E379-39DB-0DB9-EE5F-9CF5497B182E}"/>
              </a:ext>
            </a:extLst>
          </p:cNvPr>
          <p:cNvCxnSpPr>
            <a:cxnSpLocks/>
          </p:cNvCxnSpPr>
          <p:nvPr/>
        </p:nvCxnSpPr>
        <p:spPr>
          <a:xfrm>
            <a:off x="7868093" y="1531088"/>
            <a:ext cx="0" cy="4380614"/>
          </a:xfrm>
          <a:prstGeom prst="line">
            <a:avLst/>
          </a:prstGeom>
          <a:ln w="28575" cmpd="sng">
            <a:solidFill>
              <a:schemeClr val="tx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B57815B-8D3F-75E4-B0E2-6ABBCA0BC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3806" y="523004"/>
            <a:ext cx="2308095" cy="2308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CB1D3-486F-BC85-83C1-573E83328159}"/>
              </a:ext>
            </a:extLst>
          </p:cNvPr>
          <p:cNvSpPr txBox="1"/>
          <p:nvPr/>
        </p:nvSpPr>
        <p:spPr>
          <a:xfrm>
            <a:off x="9732390" y="2438794"/>
            <a:ext cx="1546888" cy="28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Cortex A-53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6B387-E277-025D-986C-1B03CFF13D1C}"/>
              </a:ext>
            </a:extLst>
          </p:cNvPr>
          <p:cNvSpPr txBox="1"/>
          <p:nvPr/>
        </p:nvSpPr>
        <p:spPr>
          <a:xfrm>
            <a:off x="8823806" y="5507218"/>
            <a:ext cx="1546888" cy="28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Cortex A-9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6A875-8389-E0E7-17FC-CBA0DD9D50FE}"/>
              </a:ext>
            </a:extLst>
          </p:cNvPr>
          <p:cNvSpPr txBox="1"/>
          <p:nvPr/>
        </p:nvSpPr>
        <p:spPr>
          <a:xfrm>
            <a:off x="10448795" y="5169577"/>
            <a:ext cx="1546888" cy="28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Cortex A-5</a:t>
            </a:r>
          </a:p>
        </p:txBody>
      </p:sp>
    </p:spTree>
    <p:extLst>
      <p:ext uri="{BB962C8B-B14F-4D97-AF65-F5344CB8AC3E}">
        <p14:creationId xmlns:p14="http://schemas.microsoft.com/office/powerpoint/2010/main" val="407959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AArch64 Memory </a:t>
            </a:r>
            <a:r>
              <a:rPr lang="en-US" dirty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4BEA-433B-9242-8BB1-E97C18095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78" y="2036237"/>
            <a:ext cx="6776905" cy="350695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2"/>
                </a:solidFill>
              </a:rPr>
              <a:t>Processor Memory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Act as variables used by the processor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Are addressed directly by name in assembly code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Very efficient; Good alternative to RAM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2"/>
                </a:solidFill>
              </a:rPr>
              <a:t>Many flavors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31 General Purpose Registers (X0..X30)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x0-x7 hold the first 8 parameters for </a:t>
            </a:r>
            <a:r>
              <a:rPr lang="en-US" sz="1800" dirty="0" err="1"/>
              <a:t>func</a:t>
            </a:r>
            <a:r>
              <a:rPr lang="en-US" sz="1800" dirty="0"/>
              <a:t> calls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solidFill>
                  <a:schemeClr val="tx2"/>
                </a:solidFill>
              </a:rPr>
              <a:t>X30</a:t>
            </a:r>
            <a:r>
              <a:rPr lang="en-US" sz="1800" dirty="0"/>
              <a:t> is reserved for </a:t>
            </a:r>
            <a:r>
              <a:rPr lang="en-US" sz="1800">
                <a:solidFill>
                  <a:schemeClr val="tx2"/>
                </a:solidFill>
              </a:rPr>
              <a:t>Link Register</a:t>
            </a: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DA870B-F009-9B48-A00B-786D8DDE8D78}"/>
              </a:ext>
            </a:extLst>
          </p:cNvPr>
          <p:cNvCxnSpPr>
            <a:cxnSpLocks/>
          </p:cNvCxnSpPr>
          <p:nvPr/>
        </p:nvCxnSpPr>
        <p:spPr>
          <a:xfrm>
            <a:off x="7359983" y="1690688"/>
            <a:ext cx="0" cy="4198052"/>
          </a:xfrm>
          <a:prstGeom prst="line">
            <a:avLst/>
          </a:prstGeom>
          <a:ln w="28575" cmpd="sng">
            <a:solidFill>
              <a:schemeClr val="tx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A5B312-E864-FE4C-BD20-406BA376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53" y="1690688"/>
            <a:ext cx="4198052" cy="4198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CEFF63-EF37-F64F-4C11-8BFABFAAA3C2}"/>
              </a:ext>
            </a:extLst>
          </p:cNvPr>
          <p:cNvSpPr/>
          <p:nvPr/>
        </p:nvSpPr>
        <p:spPr>
          <a:xfrm>
            <a:off x="8915400" y="3353151"/>
            <a:ext cx="1047749" cy="79692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Monaco" pitchFamily="2" charset="77"/>
              </a:rPr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232915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AArch64 </a:t>
            </a:r>
            <a:r>
              <a:rPr lang="en-US" dirty="0">
                <a:solidFill>
                  <a:schemeClr val="tx1"/>
                </a:solidFill>
              </a:rPr>
              <a:t>Calling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4BEA-433B-9242-8BB1-E97C18095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1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 Standard Call </a:t>
            </a:r>
            <a:r>
              <a:rPr lang="en-US" sz="2100" dirty="0"/>
              <a:t>(PSC) defines registers to be used as argument.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100" dirty="0"/>
              <a:t>Registers x0 through x7 represent arguments 1-8 of a function call.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37F0D99-48DE-EA4C-A509-C64D8A852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91368"/>
              </p:ext>
            </p:extLst>
          </p:nvPr>
        </p:nvGraphicFramePr>
        <p:xfrm>
          <a:off x="838200" y="2710965"/>
          <a:ext cx="4846983" cy="368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500">
                  <a:extLst>
                    <a:ext uri="{9D8B030D-6E8A-4147-A177-3AD203B41FA5}">
                      <a16:colId xmlns:a16="http://schemas.microsoft.com/office/drawing/2014/main" val="1982079927"/>
                    </a:ext>
                  </a:extLst>
                </a:gridCol>
                <a:gridCol w="3529483">
                  <a:extLst>
                    <a:ext uri="{9D8B030D-6E8A-4147-A177-3AD203B41FA5}">
                      <a16:colId xmlns:a16="http://schemas.microsoft.com/office/drawing/2014/main" val="3784286422"/>
                    </a:ext>
                  </a:extLst>
                </a:gridCol>
              </a:tblGrid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Purpose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1105"/>
                  </a:ext>
                </a:extLst>
              </a:tr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1600" b="1" baseline="30000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st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24120"/>
                  </a:ext>
                </a:extLst>
              </a:tr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nd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770119"/>
                  </a:ext>
                </a:extLst>
              </a:tr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rd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047589"/>
                  </a:ext>
                </a:extLst>
              </a:tr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33355"/>
                  </a:ext>
                </a:extLst>
              </a:tr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270465"/>
                  </a:ext>
                </a:extLst>
              </a:tr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289474"/>
                  </a:ext>
                </a:extLst>
              </a:tr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72682"/>
                  </a:ext>
                </a:extLst>
              </a:tr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2483"/>
                  </a:ext>
                </a:extLst>
              </a:tr>
              <a:tr h="3125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Frame Pointer (FP)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59094"/>
                  </a:ext>
                </a:extLst>
              </a:tr>
              <a:tr h="33634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Link Register (LR)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15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3868F0-D08C-A8A9-D579-6795CF7CBEE6}"/>
              </a:ext>
            </a:extLst>
          </p:cNvPr>
          <p:cNvSpPr txBox="1"/>
          <p:nvPr/>
        </p:nvSpPr>
        <p:spPr>
          <a:xfrm>
            <a:off x="6506819" y="2710965"/>
            <a:ext cx="4150789" cy="193899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// imagine we have some function 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void func1(int a, char *b, int c, void *d);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// when calling func1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// x0 would hold a 64-bit integer</a:t>
            </a:r>
          </a:p>
          <a:p>
            <a:r>
              <a:rPr lang="en-US" sz="1200" dirty="0">
                <a:latin typeface="Monaco" pitchFamily="2" charset="77"/>
              </a:rPr>
              <a:t>// x1 would hold a 64-bit char pointer</a:t>
            </a:r>
          </a:p>
          <a:p>
            <a:r>
              <a:rPr lang="en-US" sz="1200" dirty="0">
                <a:latin typeface="Monaco" pitchFamily="2" charset="77"/>
              </a:rPr>
              <a:t>// x2 would hold a 64-bit integer</a:t>
            </a:r>
          </a:p>
          <a:p>
            <a:r>
              <a:rPr lang="en-US" sz="1200" dirty="0">
                <a:latin typeface="Monaco" pitchFamily="2" charset="77"/>
              </a:rPr>
              <a:t>// x3 would hold a 64-bit void pointer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0F87CD-9EC3-45FD-BB66-A2C8A6ED36D8}"/>
              </a:ext>
            </a:extLst>
          </p:cNvPr>
          <p:cNvCxnSpPr>
            <a:cxnSpLocks/>
          </p:cNvCxnSpPr>
          <p:nvPr/>
        </p:nvCxnSpPr>
        <p:spPr>
          <a:xfrm>
            <a:off x="6096000" y="2883243"/>
            <a:ext cx="0" cy="3200737"/>
          </a:xfrm>
          <a:prstGeom prst="line">
            <a:avLst/>
          </a:prstGeom>
          <a:ln w="28575" cmpd="sng">
            <a:solidFill>
              <a:schemeClr val="tx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81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9DA-FF42-AA46-B60D-3848B9A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AArch64 </a:t>
            </a:r>
            <a:r>
              <a:rPr lang="en-US" dirty="0">
                <a:solidFill>
                  <a:schemeClr val="tx1"/>
                </a:solidFill>
              </a:rPr>
              <a:t>Basic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4BEA-433B-9242-8BB1-E97C18095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658821" cy="448627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300" dirty="0">
                <a:solidFill>
                  <a:srgbClr val="FFFFFF"/>
                </a:solidFill>
                <a:highlight>
                  <a:srgbClr val="800000"/>
                </a:highlight>
              </a:rPr>
              <a:t>LDR</a:t>
            </a:r>
            <a:r>
              <a:rPr lang="en-US" sz="2300" dirty="0"/>
              <a:t>: </a:t>
            </a:r>
            <a:r>
              <a:rPr lang="en-US" sz="2300" i="1" dirty="0"/>
              <a:t>Load a register with either a 32-bit or 64-bit immediate value or an address.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3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300" dirty="0">
                <a:solidFill>
                  <a:schemeClr val="tx2"/>
                </a:solidFill>
              </a:rPr>
              <a:t>Example</a:t>
            </a:r>
            <a:r>
              <a:rPr lang="en-US" sz="2300" dirty="0"/>
              <a:t>: </a:t>
            </a:r>
            <a:r>
              <a:rPr lang="en-US" sz="2300" i="1" dirty="0"/>
              <a:t>store the value at the stack-pointer into the X0 register</a:t>
            </a:r>
            <a:endParaRPr lang="en-US" sz="23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3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300" dirty="0"/>
              <a:t>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 err="1">
                <a:highlight>
                  <a:srgbClr val="FFFF00"/>
                </a:highlight>
              </a:rPr>
              <a:t>ldr</a:t>
            </a:r>
            <a:r>
              <a:rPr lang="en-US" sz="2300" dirty="0"/>
              <a:t> = load register</a:t>
            </a:r>
          </a:p>
          <a:p>
            <a:pPr>
              <a:lnSpc>
                <a:spcPct val="120000"/>
              </a:lnSpc>
            </a:pPr>
            <a:r>
              <a:rPr lang="en-US" sz="2300" dirty="0">
                <a:highlight>
                  <a:srgbClr val="00FFFF"/>
                </a:highlight>
              </a:rPr>
              <a:t>x0</a:t>
            </a:r>
            <a:r>
              <a:rPr lang="en-US" sz="2300" dirty="0"/>
              <a:t> = 64-bit general purpose register</a:t>
            </a:r>
          </a:p>
          <a:p>
            <a:pPr>
              <a:lnSpc>
                <a:spcPct val="120000"/>
              </a:lnSpc>
            </a:pPr>
            <a:r>
              <a:rPr lang="en-US" sz="2300" dirty="0" err="1">
                <a:highlight>
                  <a:srgbClr val="00FF00"/>
                </a:highlight>
              </a:rPr>
              <a:t>sp</a:t>
            </a:r>
            <a:r>
              <a:rPr lang="en-US" sz="2300" dirty="0"/>
              <a:t> = stack pointer register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[</a:t>
            </a:r>
            <a:r>
              <a:rPr lang="en-US" sz="2300" dirty="0" err="1">
                <a:highlight>
                  <a:srgbClr val="00FF00"/>
                </a:highlight>
              </a:rPr>
              <a:t>sp</a:t>
            </a:r>
            <a:r>
              <a:rPr lang="en-US" sz="2300" dirty="0"/>
              <a:t>] = indirect reference (aka load value from address pointed to by </a:t>
            </a:r>
            <a:r>
              <a:rPr lang="en-US" sz="2300" dirty="0" err="1"/>
              <a:t>sp</a:t>
            </a:r>
            <a:r>
              <a:rPr lang="en-US" sz="2300" dirty="0"/>
              <a:t>]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02E518-78B3-71B9-1F11-69AF5B336E83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25780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 err="1">
                <a:solidFill>
                  <a:srgbClr val="FFFFFF"/>
                </a:solidFill>
                <a:highlight>
                  <a:srgbClr val="800000"/>
                </a:highlight>
              </a:rPr>
              <a:t>STR</a:t>
            </a:r>
            <a:r>
              <a:rPr lang="en-US" sz="2100" dirty="0" err="1"/>
              <a:t>:</a:t>
            </a:r>
            <a:r>
              <a:rPr lang="en-US" sz="1600" i="1" dirty="0" err="1"/>
              <a:t>Store</a:t>
            </a:r>
            <a:r>
              <a:rPr lang="en-US" sz="1600" i="1" dirty="0"/>
              <a:t> Register (immediate).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Example: </a:t>
            </a:r>
            <a:r>
              <a:rPr lang="en-US" sz="1600" i="1" dirty="0"/>
              <a:t>store the value in x30 at the address indicated by the stack pointer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highlight>
                  <a:srgbClr val="FFFF00"/>
                </a:highlight>
              </a:rPr>
              <a:t>str</a:t>
            </a:r>
            <a:r>
              <a:rPr lang="en-US" sz="1600" dirty="0"/>
              <a:t> = store register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highlight>
                  <a:srgbClr val="00FFFF"/>
                </a:highlight>
              </a:rPr>
              <a:t>x30</a:t>
            </a:r>
            <a:r>
              <a:rPr lang="en-US" sz="1600" dirty="0"/>
              <a:t> = link register</a:t>
            </a:r>
          </a:p>
          <a:p>
            <a:pPr>
              <a:lnSpc>
                <a:spcPct val="120000"/>
              </a:lnSpc>
            </a:pPr>
            <a:r>
              <a:rPr lang="en-US" sz="1600" dirty="0" err="1">
                <a:highlight>
                  <a:srgbClr val="00FF00"/>
                </a:highlight>
              </a:rPr>
              <a:t>sp</a:t>
            </a:r>
            <a:r>
              <a:rPr lang="en-US" sz="1600" dirty="0"/>
              <a:t> = stack pointer register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[</a:t>
            </a:r>
            <a:r>
              <a:rPr lang="en-US" sz="1600" dirty="0" err="1">
                <a:highlight>
                  <a:srgbClr val="00FF00"/>
                </a:highlight>
              </a:rPr>
              <a:t>sp</a:t>
            </a:r>
            <a:r>
              <a:rPr lang="en-US" sz="1600" dirty="0"/>
              <a:t>] = indirect reference (aka load value from address pointed to by </a:t>
            </a:r>
            <a:r>
              <a:rPr lang="en-US" sz="1600" dirty="0" err="1"/>
              <a:t>sp</a:t>
            </a:r>
            <a:r>
              <a:rPr lang="en-US" sz="1600" dirty="0"/>
              <a:t>]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213669-E73E-4A32-182B-92E34C5E981F}"/>
              </a:ext>
            </a:extLst>
          </p:cNvPr>
          <p:cNvCxnSpPr>
            <a:cxnSpLocks/>
          </p:cNvCxnSpPr>
          <p:nvPr/>
        </p:nvCxnSpPr>
        <p:spPr>
          <a:xfrm>
            <a:off x="5796516" y="1871330"/>
            <a:ext cx="0" cy="4305632"/>
          </a:xfrm>
          <a:prstGeom prst="line">
            <a:avLst/>
          </a:prstGeom>
          <a:ln w="28575" cmpd="sng">
            <a:solidFill>
              <a:schemeClr val="tx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4BAFBC-F122-D528-267D-E214FB54349D}"/>
              </a:ext>
            </a:extLst>
          </p:cNvPr>
          <p:cNvSpPr txBox="1"/>
          <p:nvPr/>
        </p:nvSpPr>
        <p:spPr>
          <a:xfrm>
            <a:off x="936990" y="3225939"/>
            <a:ext cx="3655971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gadget:</a:t>
            </a:r>
          </a:p>
          <a:p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onaco" pitchFamily="2" charset="77"/>
              </a:rPr>
              <a:t>ldr</a:t>
            </a:r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>
                <a:highlight>
                  <a:srgbClr val="00FFFF"/>
                </a:highlight>
                <a:latin typeface="Monaco" pitchFamily="2" charset="77"/>
              </a:rPr>
              <a:t>x0</a:t>
            </a:r>
            <a:r>
              <a:rPr lang="en-US" sz="2000" dirty="0">
                <a:latin typeface="Monaco" pitchFamily="2" charset="77"/>
              </a:rPr>
              <a:t>, [</a:t>
            </a:r>
            <a:r>
              <a:rPr lang="en-US" sz="2000" dirty="0" err="1">
                <a:highlight>
                  <a:srgbClr val="00FF00"/>
                </a:highlight>
                <a:latin typeface="Monaco" pitchFamily="2" charset="77"/>
              </a:rPr>
              <a:t>sp</a:t>
            </a:r>
            <a:r>
              <a:rPr lang="en-US" sz="2000" dirty="0">
                <a:latin typeface="Monaco" pitchFamily="2" charset="77"/>
              </a:rPr>
              <a:t>]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F0817-1D95-5B7F-128B-C76171CA38BA}"/>
              </a:ext>
            </a:extLst>
          </p:cNvPr>
          <p:cNvSpPr txBox="1"/>
          <p:nvPr/>
        </p:nvSpPr>
        <p:spPr>
          <a:xfrm>
            <a:off x="6261049" y="3225939"/>
            <a:ext cx="3655971" cy="707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gadget:</a:t>
            </a:r>
          </a:p>
          <a:p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Monaco" pitchFamily="2" charset="77"/>
              </a:rPr>
              <a:t>str</a:t>
            </a:r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>
                <a:highlight>
                  <a:srgbClr val="00FFFF"/>
                </a:highlight>
                <a:latin typeface="Monaco" pitchFamily="2" charset="77"/>
              </a:rPr>
              <a:t>x30</a:t>
            </a:r>
            <a:r>
              <a:rPr lang="en-US" sz="2000" dirty="0">
                <a:latin typeface="Monaco" pitchFamily="2" charset="77"/>
              </a:rPr>
              <a:t>, [</a:t>
            </a:r>
            <a:r>
              <a:rPr lang="en-US" sz="2000" dirty="0" err="1">
                <a:highlight>
                  <a:srgbClr val="00FF00"/>
                </a:highlight>
                <a:latin typeface="Monaco" pitchFamily="2" charset="77"/>
              </a:rPr>
              <a:t>sp</a:t>
            </a:r>
            <a:r>
              <a:rPr lang="en-US" sz="2000" dirty="0">
                <a:latin typeface="Monaco" pitchFamily="2" charset="77"/>
              </a:rPr>
              <a:t>]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6DC962-1DFE-2BAA-54E7-69CE8FF5166E}"/>
              </a:ext>
            </a:extLst>
          </p:cNvPr>
          <p:cNvCxnSpPr>
            <a:cxnSpLocks/>
          </p:cNvCxnSpPr>
          <p:nvPr/>
        </p:nvCxnSpPr>
        <p:spPr>
          <a:xfrm flipH="1">
            <a:off x="1860915" y="4024146"/>
            <a:ext cx="904060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48F112-0473-A60D-8AE2-6A700A8E50D4}"/>
              </a:ext>
            </a:extLst>
          </p:cNvPr>
          <p:cNvCxnSpPr/>
          <p:nvPr/>
        </p:nvCxnSpPr>
        <p:spPr>
          <a:xfrm>
            <a:off x="7307157" y="4024146"/>
            <a:ext cx="78187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61304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8-0419_FINAL_with-photos-compressed" id="{0B72C290-AD31-AC48-8DC6-8213D7E93E31}" vid="{7319CD37-8C92-214A-87E1-13AE0AD44E98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8-0419_FINAL_with-photos-compressed" id="{0B72C290-AD31-AC48-8DC6-8213D7E93E31}" vid="{39322C7F-BFAE-5B42-BF6A-CBAD03071212}"/>
    </a:ext>
  </a:extLst>
</a:theme>
</file>

<file path=ppt/theme/theme3.xml><?xml version="1.0" encoding="utf-8"?>
<a:theme xmlns:a="http://schemas.openxmlformats.org/drawingml/2006/main" name="Main Content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8-0419_FINAL_with-photos-compressed" id="{0B72C290-AD31-AC48-8DC6-8213D7E93E31}" vid="{4457DBF4-7304-C74A-8C11-EE9CA533CEA4}"/>
    </a:ext>
  </a:extLst>
</a:theme>
</file>

<file path=ppt/theme/theme4.xml><?xml version="1.0" encoding="utf-8"?>
<a:theme xmlns:a="http://schemas.openxmlformats.org/drawingml/2006/main" name="Sidebar Slides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8-0419_FINAL_with-photos-compressed" id="{0B72C290-AD31-AC48-8DC6-8213D7E93E31}" vid="{42DE8A84-A052-F44D-ABE7-F0FDD7A00A4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Closing Slide</Template>
  <TotalTime>4586</TotalTime>
  <Words>1763</Words>
  <Application>Microsoft Macintosh PowerPoint</Application>
  <PresentationFormat>Widescreen</PresentationFormat>
  <Paragraphs>410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Belleza</vt:lpstr>
      <vt:lpstr>Calibri</vt:lpstr>
      <vt:lpstr>Impact</vt:lpstr>
      <vt:lpstr>Lato</vt:lpstr>
      <vt:lpstr>Monaco</vt:lpstr>
      <vt:lpstr>Open Sans</vt:lpstr>
      <vt:lpstr>Phosphate Inline</vt:lpstr>
      <vt:lpstr>Verdana</vt:lpstr>
      <vt:lpstr>Cover/Closing Slide</vt:lpstr>
      <vt:lpstr>Transition/Section Header Slide</vt:lpstr>
      <vt:lpstr>Main Content</vt:lpstr>
      <vt:lpstr>Sidebar Slides</vt:lpstr>
      <vt:lpstr>Pwn My Ride</vt:lpstr>
      <vt:lpstr>/bin/whoami</vt:lpstr>
      <vt:lpstr>/bin/whoami</vt:lpstr>
      <vt:lpstr>Objectives</vt:lpstr>
      <vt:lpstr>References</vt:lpstr>
      <vt:lpstr>Why Pwn AArch64?</vt:lpstr>
      <vt:lpstr>AArch64 Memory Registers</vt:lpstr>
      <vt:lpstr>AArch64 Calling Convention</vt:lpstr>
      <vt:lpstr>AArch64 Basic Instructions</vt:lpstr>
      <vt:lpstr>Stack-Based Buffer Overflows</vt:lpstr>
      <vt:lpstr>Stack-Based Buffer Overflows</vt:lpstr>
      <vt:lpstr>Return Oriented Programming</vt:lpstr>
      <vt:lpstr>Army-Navy ROP Example</vt:lpstr>
      <vt:lpstr>Army-Navy ROP ROP Example</vt:lpstr>
      <vt:lpstr>Army-Navy ROP ROP Example</vt:lpstr>
      <vt:lpstr>Army-Navy ROP ROP Example</vt:lpstr>
      <vt:lpstr>Pwn My Ride Activity</vt:lpstr>
      <vt:lpstr>Pwn My Ride Activity</vt:lpstr>
      <vt:lpstr>Pwn My Ride Activity</vt:lpstr>
      <vt:lpstr>Pwn My Ride Activity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# 1: Intro</dc:title>
  <dc:creator>TJ OConnor</dc:creator>
  <cp:lastModifiedBy>Terrence O'Connor</cp:lastModifiedBy>
  <cp:revision>204</cp:revision>
  <cp:lastPrinted>2021-08-24T17:59:05Z</cp:lastPrinted>
  <dcterms:created xsi:type="dcterms:W3CDTF">2019-07-14T17:13:09Z</dcterms:created>
  <dcterms:modified xsi:type="dcterms:W3CDTF">2023-10-24T20:43:01Z</dcterms:modified>
</cp:coreProperties>
</file>